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68580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51" roundtripDataSignature="AMtx7mjxGVusbtYiAdcVl/1LG7nyA5+UZ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62D7AE6-F140-4531-85A3-1C2C52AB537B}">
  <a:tblStyle styleId="{462D7AE6-F140-4531-85A3-1C2C52AB537B}"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CF4"/>
          </a:solidFill>
        </a:fill>
      </a:tcStyle>
    </a:wholeTbl>
    <a:band1H>
      <a:tcTxStyle b="off" i="off"/>
      <a:tcStyle>
        <a:fill>
          <a:solidFill>
            <a:srgbClr val="CFD7E7"/>
          </a:solidFill>
        </a:fill>
      </a:tcStyle>
    </a:band1H>
    <a:band2H>
      <a:tcTxStyle b="off" i="off"/>
    </a:band2H>
    <a:band1V>
      <a:tcTxStyle b="off" i="off"/>
      <a:tcStyle>
        <a:fill>
          <a:solidFill>
            <a:srgbClr val="CFD7E7"/>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 styleId="{3EAE879F-A851-4AF8-BF3A-904C41E77BED}"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D7CAD53C-A248-474F-87ED-E93A5F331247}"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customschemas.google.com/relationships/presentationmetadata" Target="metadata"/><Relationship Id="rId50" Type="http://schemas.openxmlformats.org/officeDocument/2006/relationships/slide" Target="slides/slide4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8615392c17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18615392c1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a4966238b3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a4966238b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8615392c17_0_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g18615392c17_0_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a4966238b3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a4966238b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8615392c1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18615392c17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a4966238b3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a4966238b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8615392c17_0_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18615392c17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a4966238b3_0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a4966238b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a4966238b3_0_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a4966238b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8615392c17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2" name="Google Shape;332;g18615392c17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a4966238b3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a4966238b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8615392c17_0_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5" name="Google Shape;365;g18615392c17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88940c346c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188940c346c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88940c346c_0_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3" name="Google Shape;383;g188940c346c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88940c346c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g188940c346c_0_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88940c346c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3" name="Google Shape;403;g188940c346c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1" name="Google Shape;10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88940c346c_0_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g188940c346c_0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74e2ebfa50_2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74e2ebfa5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74e2ebfa50_2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74e2ebfa50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a4966238b3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a4966238b3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a4966238b3_0_14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a4966238b3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a4966238b3_0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a4966238b3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a4966238b3_0_1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a4966238b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1a4966238b3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1a4966238b3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a4966238b3_0_17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a4966238b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a4966238b3_0_1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a4966238b3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9" name="Google Shape;11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a4966238b3_0_1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1a4966238b3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a4966238b3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a4966238b3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a4966238b3_0_2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a4966238b3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a4966238b3_0_2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a4966238b3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4" name="Google Shape;57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4" name="Google Shape;13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0" name="Google Shape;15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4" name="Google Shape;164;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投影片"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685800" y="2130425"/>
            <a:ext cx="7772400" cy="1470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1"/>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640"/>
              </a:spcBef>
              <a:spcAft>
                <a:spcPts val="0"/>
              </a:spcAft>
              <a:buClr>
                <a:srgbClr val="888888"/>
              </a:buClr>
              <a:buSzPts val="3200"/>
              <a:buNone/>
              <a:defRPr>
                <a:solidFill>
                  <a:srgbClr val="888888"/>
                </a:solidFill>
              </a:defRPr>
            </a:lvl1pPr>
            <a:lvl2pPr lvl="1" algn="ctr">
              <a:lnSpc>
                <a:spcPct val="100000"/>
              </a:lnSpc>
              <a:spcBef>
                <a:spcPts val="560"/>
              </a:spcBef>
              <a:spcAft>
                <a:spcPts val="0"/>
              </a:spcAft>
              <a:buClr>
                <a:srgbClr val="888888"/>
              </a:buClr>
              <a:buSzPts val="2800"/>
              <a:buNone/>
              <a:defRPr>
                <a:solidFill>
                  <a:srgbClr val="888888"/>
                </a:solidFill>
              </a:defRPr>
            </a:lvl2pPr>
            <a:lvl3pPr lvl="2" algn="ctr">
              <a:lnSpc>
                <a:spcPct val="100000"/>
              </a:lnSpc>
              <a:spcBef>
                <a:spcPts val="480"/>
              </a:spcBef>
              <a:spcAft>
                <a:spcPts val="0"/>
              </a:spcAft>
              <a:buClr>
                <a:srgbClr val="888888"/>
              </a:buClr>
              <a:buSzPts val="2400"/>
              <a:buNone/>
              <a:defRPr>
                <a:solidFill>
                  <a:srgbClr val="888888"/>
                </a:solidFill>
              </a:defRPr>
            </a:lvl3pPr>
            <a:lvl4pPr lvl="3" algn="ctr">
              <a:lnSpc>
                <a:spcPct val="100000"/>
              </a:lnSpc>
              <a:spcBef>
                <a:spcPts val="400"/>
              </a:spcBef>
              <a:spcAft>
                <a:spcPts val="0"/>
              </a:spcAft>
              <a:buClr>
                <a:srgbClr val="888888"/>
              </a:buClr>
              <a:buSzPts val="2000"/>
              <a:buNone/>
              <a:defRPr>
                <a:solidFill>
                  <a:srgbClr val="888888"/>
                </a:solidFill>
              </a:defRPr>
            </a:lvl4pPr>
            <a:lvl5pPr lvl="4" algn="ctr">
              <a:lnSpc>
                <a:spcPct val="100000"/>
              </a:lnSpc>
              <a:spcBef>
                <a:spcPts val="400"/>
              </a:spcBef>
              <a:spcAft>
                <a:spcPts val="0"/>
              </a:spcAft>
              <a:buClr>
                <a:srgbClr val="888888"/>
              </a:buClr>
              <a:buSzPts val="2000"/>
              <a:buNone/>
              <a:defRPr>
                <a:solidFill>
                  <a:srgbClr val="888888"/>
                </a:solidFill>
              </a:defRPr>
            </a:lvl5pPr>
            <a:lvl6pPr lvl="5" algn="ctr">
              <a:lnSpc>
                <a:spcPct val="100000"/>
              </a:lnSpc>
              <a:spcBef>
                <a:spcPts val="400"/>
              </a:spcBef>
              <a:spcAft>
                <a:spcPts val="0"/>
              </a:spcAft>
              <a:buClr>
                <a:srgbClr val="888888"/>
              </a:buClr>
              <a:buSzPts val="2000"/>
              <a:buNone/>
              <a:defRPr>
                <a:solidFill>
                  <a:srgbClr val="888888"/>
                </a:solidFill>
              </a:defRPr>
            </a:lvl6pPr>
            <a:lvl7pPr lvl="6" algn="ctr">
              <a:lnSpc>
                <a:spcPct val="100000"/>
              </a:lnSpc>
              <a:spcBef>
                <a:spcPts val="400"/>
              </a:spcBef>
              <a:spcAft>
                <a:spcPts val="0"/>
              </a:spcAft>
              <a:buClr>
                <a:srgbClr val="888888"/>
              </a:buClr>
              <a:buSzPts val="2000"/>
              <a:buNone/>
              <a:defRPr>
                <a:solidFill>
                  <a:srgbClr val="888888"/>
                </a:solidFill>
              </a:defRPr>
            </a:lvl7pPr>
            <a:lvl8pPr lvl="7" algn="ctr">
              <a:lnSpc>
                <a:spcPct val="100000"/>
              </a:lnSpc>
              <a:spcBef>
                <a:spcPts val="400"/>
              </a:spcBef>
              <a:spcAft>
                <a:spcPts val="0"/>
              </a:spcAft>
              <a:buClr>
                <a:srgbClr val="888888"/>
              </a:buClr>
              <a:buSzPts val="2000"/>
              <a:buNone/>
              <a:defRPr>
                <a:solidFill>
                  <a:srgbClr val="888888"/>
                </a:solidFill>
              </a:defRPr>
            </a:lvl8pPr>
            <a:lvl9pPr lvl="8" algn="ctr">
              <a:lnSpc>
                <a:spcPct val="100000"/>
              </a:lnSpc>
              <a:spcBef>
                <a:spcPts val="400"/>
              </a:spcBef>
              <a:spcAft>
                <a:spcPts val="0"/>
              </a:spcAft>
              <a:buClr>
                <a:srgbClr val="888888"/>
              </a:buClr>
              <a:buSzPts val="2000"/>
              <a:buNone/>
              <a:defRPr>
                <a:solidFill>
                  <a:srgbClr val="888888"/>
                </a:solidFill>
              </a:defRPr>
            </a:lvl9pPr>
          </a:lstStyle>
          <a:p/>
        </p:txBody>
      </p:sp>
      <p:sp>
        <p:nvSpPr>
          <p:cNvPr id="14" name="Google Shape;14;p1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直排文字"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0"/>
          <p:cNvSpPr txBox="1"/>
          <p:nvPr>
            <p:ph idx="1" type="body"/>
          </p:nvPr>
        </p:nvSpPr>
        <p:spPr>
          <a:xfrm rot="5400000">
            <a:off x="2308950" y="-251550"/>
            <a:ext cx="4526100" cy="82296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1" name="Google Shape;71;p2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直排標題及文字"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4732350" y="2171688"/>
            <a:ext cx="5851500" cy="20574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1"/>
          <p:cNvSpPr txBox="1"/>
          <p:nvPr>
            <p:ph idx="1" type="body"/>
          </p:nvPr>
        </p:nvSpPr>
        <p:spPr>
          <a:xfrm rot="5400000">
            <a:off x="541350" y="190488"/>
            <a:ext cx="5851500" cy="60198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77" name="Google Shape;77;p21"/>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1"/>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1"/>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標題及物件"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2"/>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360"/>
              </a:spcBef>
              <a:spcAft>
                <a:spcPts val="0"/>
              </a:spcAft>
              <a:buClr>
                <a:schemeClr val="dk1"/>
              </a:buClr>
              <a:buSzPts val="1800"/>
              <a:buChar char="•"/>
              <a:defRPr/>
            </a:lvl1pPr>
            <a:lvl2pPr indent="-342900" lvl="1" marL="914400" algn="l">
              <a:lnSpc>
                <a:spcPct val="100000"/>
              </a:lnSpc>
              <a:spcBef>
                <a:spcPts val="360"/>
              </a:spcBef>
              <a:spcAft>
                <a:spcPts val="0"/>
              </a:spcAft>
              <a:buClr>
                <a:schemeClr val="dk1"/>
              </a:buClr>
              <a:buSzPts val="1800"/>
              <a:buChar char="–"/>
              <a:defRPr/>
            </a:lvl2pPr>
            <a:lvl3pPr indent="-342900" lvl="2" marL="1371600" algn="l">
              <a:lnSpc>
                <a:spcPct val="100000"/>
              </a:lnSpc>
              <a:spcBef>
                <a:spcPts val="360"/>
              </a:spcBef>
              <a:spcAft>
                <a:spcPts val="0"/>
              </a:spcAft>
              <a:buClr>
                <a:schemeClr val="dk1"/>
              </a:buClr>
              <a:buSzPts val="1800"/>
              <a:buChar char="•"/>
              <a:defRPr/>
            </a:lvl3pPr>
            <a:lvl4pPr indent="-342900" lvl="3" marL="1828800" algn="l">
              <a:lnSpc>
                <a:spcPct val="100000"/>
              </a:lnSpc>
              <a:spcBef>
                <a:spcPts val="360"/>
              </a:spcBef>
              <a:spcAft>
                <a:spcPts val="0"/>
              </a:spcAft>
              <a:buClr>
                <a:schemeClr val="dk1"/>
              </a:buClr>
              <a:buSzPts val="1800"/>
              <a:buChar char="–"/>
              <a:defRPr/>
            </a:lvl4pPr>
            <a:lvl5pPr indent="-342900" lvl="4" marL="2286000" algn="l">
              <a:lnSpc>
                <a:spcPct val="100000"/>
              </a:lnSpc>
              <a:spcBef>
                <a:spcPts val="360"/>
              </a:spcBef>
              <a:spcAft>
                <a:spcPts val="0"/>
              </a:spcAft>
              <a:buClr>
                <a:schemeClr val="dk1"/>
              </a:buClr>
              <a:buSzPts val="1800"/>
              <a:buChar char="»"/>
              <a:defRPr/>
            </a:lvl5pPr>
            <a:lvl6pPr indent="-342900" lvl="5" marL="2743200" algn="l">
              <a:lnSpc>
                <a:spcPct val="100000"/>
              </a:lnSpc>
              <a:spcBef>
                <a:spcPts val="360"/>
              </a:spcBef>
              <a:spcAft>
                <a:spcPts val="0"/>
              </a:spcAft>
              <a:buClr>
                <a:schemeClr val="dk1"/>
              </a:buClr>
              <a:buSzPts val="1800"/>
              <a:buChar char="•"/>
              <a:defRPr/>
            </a:lvl6pPr>
            <a:lvl7pPr indent="-342900" lvl="6" marL="3200400" algn="l">
              <a:lnSpc>
                <a:spcPct val="100000"/>
              </a:lnSpc>
              <a:spcBef>
                <a:spcPts val="360"/>
              </a:spcBef>
              <a:spcAft>
                <a:spcPts val="0"/>
              </a:spcAft>
              <a:buClr>
                <a:schemeClr val="dk1"/>
              </a:buClr>
              <a:buSzPts val="1800"/>
              <a:buChar char="•"/>
              <a:defRPr/>
            </a:lvl7pPr>
            <a:lvl8pPr indent="-342900" lvl="7" marL="3657600" algn="l">
              <a:lnSpc>
                <a:spcPct val="100000"/>
              </a:lnSpc>
              <a:spcBef>
                <a:spcPts val="360"/>
              </a:spcBef>
              <a:spcAft>
                <a:spcPts val="0"/>
              </a:spcAft>
              <a:buClr>
                <a:schemeClr val="dk1"/>
              </a:buClr>
              <a:buSzPts val="1800"/>
              <a:buChar char="•"/>
              <a:defRPr/>
            </a:lvl8pPr>
            <a:lvl9pPr indent="-342900" lvl="8" marL="4114800" algn="l">
              <a:lnSpc>
                <a:spcPct val="100000"/>
              </a:lnSpc>
              <a:spcBef>
                <a:spcPts val="360"/>
              </a:spcBef>
              <a:spcAft>
                <a:spcPts val="0"/>
              </a:spcAft>
              <a:buClr>
                <a:schemeClr val="dk1"/>
              </a:buClr>
              <a:buSzPts val="1800"/>
              <a:buChar char="•"/>
              <a:defRPr/>
            </a:lvl9pPr>
          </a:lstStyle>
          <a:p/>
        </p:txBody>
      </p:sp>
      <p:sp>
        <p:nvSpPr>
          <p:cNvPr id="20" name="Google Shape;20;p12"/>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2"/>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2"/>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章節標題"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722313" y="4406900"/>
            <a:ext cx="7772400" cy="13620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dk1"/>
              </a:buClr>
              <a:buSzPts val="4000"/>
              <a:buFont typeface="Calibri"/>
              <a:buNone/>
              <a:defRPr b="1"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3"/>
          <p:cNvSpPr txBox="1"/>
          <p:nvPr>
            <p:ph idx="1" type="body"/>
          </p:nvPr>
        </p:nvSpPr>
        <p:spPr>
          <a:xfrm>
            <a:off x="722313" y="2906713"/>
            <a:ext cx="7772400" cy="15003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00"/>
              </a:spcBef>
              <a:spcAft>
                <a:spcPts val="0"/>
              </a:spcAft>
              <a:buClr>
                <a:srgbClr val="888888"/>
              </a:buClr>
              <a:buSzPts val="2000"/>
              <a:buNone/>
              <a:defRPr sz="2000">
                <a:solidFill>
                  <a:srgbClr val="888888"/>
                </a:solidFill>
              </a:defRPr>
            </a:lvl1pPr>
            <a:lvl2pPr indent="-228600" lvl="1" marL="914400" algn="l">
              <a:lnSpc>
                <a:spcPct val="100000"/>
              </a:lnSpc>
              <a:spcBef>
                <a:spcPts val="360"/>
              </a:spcBef>
              <a:spcAft>
                <a:spcPts val="0"/>
              </a:spcAft>
              <a:buClr>
                <a:srgbClr val="888888"/>
              </a:buClr>
              <a:buSzPts val="1800"/>
              <a:buNone/>
              <a:defRPr sz="1800">
                <a:solidFill>
                  <a:srgbClr val="888888"/>
                </a:solidFill>
              </a:defRPr>
            </a:lvl2pPr>
            <a:lvl3pPr indent="-228600" lvl="2" marL="1371600" algn="l">
              <a:lnSpc>
                <a:spcPct val="100000"/>
              </a:lnSpc>
              <a:spcBef>
                <a:spcPts val="320"/>
              </a:spcBef>
              <a:spcAft>
                <a:spcPts val="0"/>
              </a:spcAft>
              <a:buClr>
                <a:srgbClr val="888888"/>
              </a:buClr>
              <a:buSzPts val="1600"/>
              <a:buNone/>
              <a:defRPr sz="1600">
                <a:solidFill>
                  <a:srgbClr val="888888"/>
                </a:solidFill>
              </a:defRPr>
            </a:lvl3pPr>
            <a:lvl4pPr indent="-228600" lvl="3" marL="1828800" algn="l">
              <a:lnSpc>
                <a:spcPct val="100000"/>
              </a:lnSpc>
              <a:spcBef>
                <a:spcPts val="280"/>
              </a:spcBef>
              <a:spcAft>
                <a:spcPts val="0"/>
              </a:spcAft>
              <a:buClr>
                <a:srgbClr val="888888"/>
              </a:buClr>
              <a:buSzPts val="1400"/>
              <a:buNone/>
              <a:defRPr sz="1400">
                <a:solidFill>
                  <a:srgbClr val="888888"/>
                </a:solidFill>
              </a:defRPr>
            </a:lvl4pPr>
            <a:lvl5pPr indent="-228600" lvl="4" marL="2286000" algn="l">
              <a:lnSpc>
                <a:spcPct val="100000"/>
              </a:lnSpc>
              <a:spcBef>
                <a:spcPts val="280"/>
              </a:spcBef>
              <a:spcAft>
                <a:spcPts val="0"/>
              </a:spcAft>
              <a:buClr>
                <a:srgbClr val="888888"/>
              </a:buClr>
              <a:buSzPts val="1400"/>
              <a:buNone/>
              <a:defRPr sz="1400">
                <a:solidFill>
                  <a:srgbClr val="888888"/>
                </a:solidFill>
              </a:defRPr>
            </a:lvl5pPr>
            <a:lvl6pPr indent="-228600" lvl="5" marL="2743200" algn="l">
              <a:lnSpc>
                <a:spcPct val="100000"/>
              </a:lnSpc>
              <a:spcBef>
                <a:spcPts val="280"/>
              </a:spcBef>
              <a:spcAft>
                <a:spcPts val="0"/>
              </a:spcAft>
              <a:buClr>
                <a:srgbClr val="888888"/>
              </a:buClr>
              <a:buSzPts val="1400"/>
              <a:buNone/>
              <a:defRPr sz="1400">
                <a:solidFill>
                  <a:srgbClr val="888888"/>
                </a:solidFill>
              </a:defRPr>
            </a:lvl6pPr>
            <a:lvl7pPr indent="-228600" lvl="6" marL="3200400" algn="l">
              <a:lnSpc>
                <a:spcPct val="100000"/>
              </a:lnSpc>
              <a:spcBef>
                <a:spcPts val="280"/>
              </a:spcBef>
              <a:spcAft>
                <a:spcPts val="0"/>
              </a:spcAft>
              <a:buClr>
                <a:srgbClr val="888888"/>
              </a:buClr>
              <a:buSzPts val="1400"/>
              <a:buNone/>
              <a:defRPr sz="1400">
                <a:solidFill>
                  <a:srgbClr val="888888"/>
                </a:solidFill>
              </a:defRPr>
            </a:lvl7pPr>
            <a:lvl8pPr indent="-228600" lvl="7" marL="3657600" algn="l">
              <a:lnSpc>
                <a:spcPct val="100000"/>
              </a:lnSpc>
              <a:spcBef>
                <a:spcPts val="280"/>
              </a:spcBef>
              <a:spcAft>
                <a:spcPts val="0"/>
              </a:spcAft>
              <a:buClr>
                <a:srgbClr val="888888"/>
              </a:buClr>
              <a:buSzPts val="1400"/>
              <a:buNone/>
              <a:defRPr sz="1400">
                <a:solidFill>
                  <a:srgbClr val="888888"/>
                </a:solidFill>
              </a:defRPr>
            </a:lvl8pPr>
            <a:lvl9pPr indent="-228600" lvl="8" marL="4114800" algn="l">
              <a:lnSpc>
                <a:spcPct val="100000"/>
              </a:lnSpc>
              <a:spcBef>
                <a:spcPts val="280"/>
              </a:spcBef>
              <a:spcAft>
                <a:spcPts val="0"/>
              </a:spcAft>
              <a:buClr>
                <a:srgbClr val="888888"/>
              </a:buClr>
              <a:buSzPts val="1400"/>
              <a:buNone/>
              <a:defRPr sz="1400">
                <a:solidFill>
                  <a:srgbClr val="888888"/>
                </a:solidFill>
              </a:defRPr>
            </a:lvl9pPr>
          </a:lstStyle>
          <a:p/>
        </p:txBody>
      </p:sp>
      <p:sp>
        <p:nvSpPr>
          <p:cNvPr id="26" name="Google Shape;26;p13"/>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3"/>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3"/>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兩項物件"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4"/>
          <p:cNvSpPr txBox="1"/>
          <p:nvPr>
            <p:ph idx="1" type="body"/>
          </p:nvPr>
        </p:nvSpPr>
        <p:spPr>
          <a:xfrm>
            <a:off x="457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2" name="Google Shape;32;p14"/>
          <p:cNvSpPr txBox="1"/>
          <p:nvPr>
            <p:ph idx="2" type="body"/>
          </p:nvPr>
        </p:nvSpPr>
        <p:spPr>
          <a:xfrm>
            <a:off x="4648200" y="1600200"/>
            <a:ext cx="4038600" cy="4526100"/>
          </a:xfrm>
          <a:prstGeom prst="rect">
            <a:avLst/>
          </a:prstGeom>
          <a:noFill/>
          <a:ln>
            <a:noFill/>
          </a:ln>
        </p:spPr>
        <p:txBody>
          <a:bodyPr anchorCtr="0" anchor="t" bIns="45700" lIns="91425" spcFirstLastPara="1" rIns="91425" wrap="square" tIns="45700">
            <a:normAutofit/>
          </a:bodyPr>
          <a:lstStyle>
            <a:lvl1pPr indent="-406400" lvl="0" marL="457200" algn="l">
              <a:lnSpc>
                <a:spcPct val="100000"/>
              </a:lnSpc>
              <a:spcBef>
                <a:spcPts val="560"/>
              </a:spcBef>
              <a:spcAft>
                <a:spcPts val="0"/>
              </a:spcAft>
              <a:buClr>
                <a:schemeClr val="dk1"/>
              </a:buClr>
              <a:buSzPts val="2800"/>
              <a:buChar char="•"/>
              <a:defRPr sz="2800"/>
            </a:lvl1pPr>
            <a:lvl2pPr indent="-381000" lvl="1" marL="914400" algn="l">
              <a:lnSpc>
                <a:spcPct val="100000"/>
              </a:lnSpc>
              <a:spcBef>
                <a:spcPts val="480"/>
              </a:spcBef>
              <a:spcAft>
                <a:spcPts val="0"/>
              </a:spcAft>
              <a:buClr>
                <a:schemeClr val="dk1"/>
              </a:buClr>
              <a:buSzPts val="2400"/>
              <a:buChar char="–"/>
              <a:defRPr sz="2400"/>
            </a:lvl2pPr>
            <a:lvl3pPr indent="-355600" lvl="2" marL="1371600" algn="l">
              <a:lnSpc>
                <a:spcPct val="100000"/>
              </a:lnSpc>
              <a:spcBef>
                <a:spcPts val="400"/>
              </a:spcBef>
              <a:spcAft>
                <a:spcPts val="0"/>
              </a:spcAft>
              <a:buClr>
                <a:schemeClr val="dk1"/>
              </a:buClr>
              <a:buSzPts val="2000"/>
              <a:buChar char="•"/>
              <a:defRPr sz="2000"/>
            </a:lvl3pPr>
            <a:lvl4pPr indent="-342900" lvl="3" marL="1828800" algn="l">
              <a:lnSpc>
                <a:spcPct val="100000"/>
              </a:lnSpc>
              <a:spcBef>
                <a:spcPts val="360"/>
              </a:spcBef>
              <a:spcAft>
                <a:spcPts val="0"/>
              </a:spcAft>
              <a:buClr>
                <a:schemeClr val="dk1"/>
              </a:buClr>
              <a:buSzPts val="1800"/>
              <a:buChar char="–"/>
              <a:defRPr sz="1800"/>
            </a:lvl4pPr>
            <a:lvl5pPr indent="-342900" lvl="4" marL="2286000" algn="l">
              <a:lnSpc>
                <a:spcPct val="100000"/>
              </a:lnSpc>
              <a:spcBef>
                <a:spcPts val="360"/>
              </a:spcBef>
              <a:spcAft>
                <a:spcPts val="0"/>
              </a:spcAft>
              <a:buClr>
                <a:schemeClr val="dk1"/>
              </a:buClr>
              <a:buSzPts val="1800"/>
              <a:buChar char="»"/>
              <a:defRPr sz="1800"/>
            </a:lvl5pPr>
            <a:lvl6pPr indent="-342900" lvl="5" marL="2743200" algn="l">
              <a:lnSpc>
                <a:spcPct val="100000"/>
              </a:lnSpc>
              <a:spcBef>
                <a:spcPts val="360"/>
              </a:spcBef>
              <a:spcAft>
                <a:spcPts val="0"/>
              </a:spcAft>
              <a:buClr>
                <a:schemeClr val="dk1"/>
              </a:buClr>
              <a:buSzPts val="1800"/>
              <a:buChar char="•"/>
              <a:defRPr sz="1800"/>
            </a:lvl6pPr>
            <a:lvl7pPr indent="-342900" lvl="6" marL="3200400" algn="l">
              <a:lnSpc>
                <a:spcPct val="100000"/>
              </a:lnSpc>
              <a:spcBef>
                <a:spcPts val="360"/>
              </a:spcBef>
              <a:spcAft>
                <a:spcPts val="0"/>
              </a:spcAft>
              <a:buClr>
                <a:schemeClr val="dk1"/>
              </a:buClr>
              <a:buSzPts val="1800"/>
              <a:buChar char="•"/>
              <a:defRPr sz="1800"/>
            </a:lvl7pPr>
            <a:lvl8pPr indent="-342900" lvl="7" marL="3657600" algn="l">
              <a:lnSpc>
                <a:spcPct val="100000"/>
              </a:lnSpc>
              <a:spcBef>
                <a:spcPts val="360"/>
              </a:spcBef>
              <a:spcAft>
                <a:spcPts val="0"/>
              </a:spcAft>
              <a:buClr>
                <a:schemeClr val="dk1"/>
              </a:buClr>
              <a:buSzPts val="1800"/>
              <a:buChar char="•"/>
              <a:defRPr sz="1800"/>
            </a:lvl8pPr>
            <a:lvl9pPr indent="-342900" lvl="8" marL="4114800" algn="l">
              <a:lnSpc>
                <a:spcPct val="100000"/>
              </a:lnSpc>
              <a:spcBef>
                <a:spcPts val="360"/>
              </a:spcBef>
              <a:spcAft>
                <a:spcPts val="0"/>
              </a:spcAft>
              <a:buClr>
                <a:schemeClr val="dk1"/>
              </a:buClr>
              <a:buSzPts val="1800"/>
              <a:buChar char="•"/>
              <a:defRPr sz="1800"/>
            </a:lvl9pPr>
          </a:lstStyle>
          <a:p/>
        </p:txBody>
      </p:sp>
      <p:sp>
        <p:nvSpPr>
          <p:cNvPr id="33" name="Google Shape;33;p14"/>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4"/>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4"/>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對"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5"/>
          <p:cNvSpPr txBox="1"/>
          <p:nvPr>
            <p:ph idx="1" type="body"/>
          </p:nvPr>
        </p:nvSpPr>
        <p:spPr>
          <a:xfrm>
            <a:off x="457200" y="1535113"/>
            <a:ext cx="40401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39" name="Google Shape;39;p15"/>
          <p:cNvSpPr txBox="1"/>
          <p:nvPr>
            <p:ph idx="2" type="body"/>
          </p:nvPr>
        </p:nvSpPr>
        <p:spPr>
          <a:xfrm>
            <a:off x="457200" y="2174875"/>
            <a:ext cx="40401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0" name="Google Shape;40;p15"/>
          <p:cNvSpPr txBox="1"/>
          <p:nvPr>
            <p:ph idx="3" type="body"/>
          </p:nvPr>
        </p:nvSpPr>
        <p:spPr>
          <a:xfrm>
            <a:off x="4645025" y="1535113"/>
            <a:ext cx="4041900" cy="6399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480"/>
              </a:spcBef>
              <a:spcAft>
                <a:spcPts val="0"/>
              </a:spcAft>
              <a:buClr>
                <a:schemeClr val="dk1"/>
              </a:buClr>
              <a:buSzPts val="2400"/>
              <a:buNone/>
              <a:defRPr b="1" sz="2400"/>
            </a:lvl1pPr>
            <a:lvl2pPr indent="-228600" lvl="1" marL="914400" algn="l">
              <a:lnSpc>
                <a:spcPct val="100000"/>
              </a:lnSpc>
              <a:spcBef>
                <a:spcPts val="400"/>
              </a:spcBef>
              <a:spcAft>
                <a:spcPts val="0"/>
              </a:spcAft>
              <a:buClr>
                <a:schemeClr val="dk1"/>
              </a:buClr>
              <a:buSzPts val="2000"/>
              <a:buNone/>
              <a:defRPr b="1" sz="2000"/>
            </a:lvl2pPr>
            <a:lvl3pPr indent="-228600" lvl="2" marL="1371600" algn="l">
              <a:lnSpc>
                <a:spcPct val="100000"/>
              </a:lnSpc>
              <a:spcBef>
                <a:spcPts val="360"/>
              </a:spcBef>
              <a:spcAft>
                <a:spcPts val="0"/>
              </a:spcAft>
              <a:buClr>
                <a:schemeClr val="dk1"/>
              </a:buClr>
              <a:buSzPts val="1800"/>
              <a:buNone/>
              <a:defRPr b="1" sz="1800"/>
            </a:lvl3pPr>
            <a:lvl4pPr indent="-228600" lvl="3" marL="1828800" algn="l">
              <a:lnSpc>
                <a:spcPct val="100000"/>
              </a:lnSpc>
              <a:spcBef>
                <a:spcPts val="320"/>
              </a:spcBef>
              <a:spcAft>
                <a:spcPts val="0"/>
              </a:spcAft>
              <a:buClr>
                <a:schemeClr val="dk1"/>
              </a:buClr>
              <a:buSzPts val="1600"/>
              <a:buNone/>
              <a:defRPr b="1" sz="1600"/>
            </a:lvl4pPr>
            <a:lvl5pPr indent="-228600" lvl="4" marL="2286000" algn="l">
              <a:lnSpc>
                <a:spcPct val="100000"/>
              </a:lnSpc>
              <a:spcBef>
                <a:spcPts val="320"/>
              </a:spcBef>
              <a:spcAft>
                <a:spcPts val="0"/>
              </a:spcAft>
              <a:buClr>
                <a:schemeClr val="dk1"/>
              </a:buClr>
              <a:buSzPts val="1600"/>
              <a:buNone/>
              <a:defRPr b="1" sz="1600"/>
            </a:lvl5pPr>
            <a:lvl6pPr indent="-228600" lvl="5" marL="2743200" algn="l">
              <a:lnSpc>
                <a:spcPct val="100000"/>
              </a:lnSpc>
              <a:spcBef>
                <a:spcPts val="320"/>
              </a:spcBef>
              <a:spcAft>
                <a:spcPts val="0"/>
              </a:spcAft>
              <a:buClr>
                <a:schemeClr val="dk1"/>
              </a:buClr>
              <a:buSzPts val="1600"/>
              <a:buNone/>
              <a:defRPr b="1" sz="1600"/>
            </a:lvl6pPr>
            <a:lvl7pPr indent="-228600" lvl="6" marL="3200400" algn="l">
              <a:lnSpc>
                <a:spcPct val="100000"/>
              </a:lnSpc>
              <a:spcBef>
                <a:spcPts val="320"/>
              </a:spcBef>
              <a:spcAft>
                <a:spcPts val="0"/>
              </a:spcAft>
              <a:buClr>
                <a:schemeClr val="dk1"/>
              </a:buClr>
              <a:buSzPts val="1600"/>
              <a:buNone/>
              <a:defRPr b="1" sz="1600"/>
            </a:lvl7pPr>
            <a:lvl8pPr indent="-228600" lvl="7" marL="3657600" algn="l">
              <a:lnSpc>
                <a:spcPct val="100000"/>
              </a:lnSpc>
              <a:spcBef>
                <a:spcPts val="320"/>
              </a:spcBef>
              <a:spcAft>
                <a:spcPts val="0"/>
              </a:spcAft>
              <a:buClr>
                <a:schemeClr val="dk1"/>
              </a:buClr>
              <a:buSzPts val="1600"/>
              <a:buNone/>
              <a:defRPr b="1" sz="1600"/>
            </a:lvl8pPr>
            <a:lvl9pPr indent="-228600" lvl="8" marL="4114800" algn="l">
              <a:lnSpc>
                <a:spcPct val="100000"/>
              </a:lnSpc>
              <a:spcBef>
                <a:spcPts val="320"/>
              </a:spcBef>
              <a:spcAft>
                <a:spcPts val="0"/>
              </a:spcAft>
              <a:buClr>
                <a:schemeClr val="dk1"/>
              </a:buClr>
              <a:buSzPts val="1600"/>
              <a:buNone/>
              <a:defRPr b="1" sz="1600"/>
            </a:lvl9pPr>
          </a:lstStyle>
          <a:p/>
        </p:txBody>
      </p:sp>
      <p:sp>
        <p:nvSpPr>
          <p:cNvPr id="41" name="Google Shape;41;p15"/>
          <p:cNvSpPr txBox="1"/>
          <p:nvPr>
            <p:ph idx="4" type="body"/>
          </p:nvPr>
        </p:nvSpPr>
        <p:spPr>
          <a:xfrm>
            <a:off x="4645025" y="2174875"/>
            <a:ext cx="4041900" cy="3951300"/>
          </a:xfrm>
          <a:prstGeom prst="rect">
            <a:avLst/>
          </a:prstGeom>
          <a:noFill/>
          <a:ln>
            <a:noFill/>
          </a:ln>
        </p:spPr>
        <p:txBody>
          <a:bodyPr anchorCtr="0" anchor="t" bIns="45700" lIns="91425" spcFirstLastPara="1" rIns="91425" wrap="square" tIns="45700">
            <a:normAutofit/>
          </a:bodyPr>
          <a:lstStyle>
            <a:lvl1pPr indent="-381000" lvl="0" marL="457200" algn="l">
              <a:lnSpc>
                <a:spcPct val="100000"/>
              </a:lnSpc>
              <a:spcBef>
                <a:spcPts val="480"/>
              </a:spcBef>
              <a:spcAft>
                <a:spcPts val="0"/>
              </a:spcAft>
              <a:buClr>
                <a:schemeClr val="dk1"/>
              </a:buClr>
              <a:buSzPts val="2400"/>
              <a:buChar char="•"/>
              <a:defRPr sz="2400"/>
            </a:lvl1pPr>
            <a:lvl2pPr indent="-355600" lvl="1" marL="914400" algn="l">
              <a:lnSpc>
                <a:spcPct val="100000"/>
              </a:lnSpc>
              <a:spcBef>
                <a:spcPts val="400"/>
              </a:spcBef>
              <a:spcAft>
                <a:spcPts val="0"/>
              </a:spcAft>
              <a:buClr>
                <a:schemeClr val="dk1"/>
              </a:buClr>
              <a:buSzPts val="2000"/>
              <a:buChar char="–"/>
              <a:defRPr sz="2000"/>
            </a:lvl2pPr>
            <a:lvl3pPr indent="-342900" lvl="2" marL="1371600" algn="l">
              <a:lnSpc>
                <a:spcPct val="100000"/>
              </a:lnSpc>
              <a:spcBef>
                <a:spcPts val="360"/>
              </a:spcBef>
              <a:spcAft>
                <a:spcPts val="0"/>
              </a:spcAft>
              <a:buClr>
                <a:schemeClr val="dk1"/>
              </a:buClr>
              <a:buSzPts val="1800"/>
              <a:buChar char="•"/>
              <a:defRPr sz="1800"/>
            </a:lvl3pPr>
            <a:lvl4pPr indent="-330200" lvl="3" marL="1828800" algn="l">
              <a:lnSpc>
                <a:spcPct val="100000"/>
              </a:lnSpc>
              <a:spcBef>
                <a:spcPts val="320"/>
              </a:spcBef>
              <a:spcAft>
                <a:spcPts val="0"/>
              </a:spcAft>
              <a:buClr>
                <a:schemeClr val="dk1"/>
              </a:buClr>
              <a:buSzPts val="1600"/>
              <a:buChar char="–"/>
              <a:defRPr sz="1600"/>
            </a:lvl4pPr>
            <a:lvl5pPr indent="-330200" lvl="4" marL="2286000" algn="l">
              <a:lnSpc>
                <a:spcPct val="100000"/>
              </a:lnSpc>
              <a:spcBef>
                <a:spcPts val="320"/>
              </a:spcBef>
              <a:spcAft>
                <a:spcPts val="0"/>
              </a:spcAft>
              <a:buClr>
                <a:schemeClr val="dk1"/>
              </a:buClr>
              <a:buSzPts val="1600"/>
              <a:buChar char="»"/>
              <a:defRPr sz="1600"/>
            </a:lvl5pPr>
            <a:lvl6pPr indent="-330200" lvl="5" marL="2743200" algn="l">
              <a:lnSpc>
                <a:spcPct val="100000"/>
              </a:lnSpc>
              <a:spcBef>
                <a:spcPts val="320"/>
              </a:spcBef>
              <a:spcAft>
                <a:spcPts val="0"/>
              </a:spcAft>
              <a:buClr>
                <a:schemeClr val="dk1"/>
              </a:buClr>
              <a:buSzPts val="1600"/>
              <a:buChar char="•"/>
              <a:defRPr sz="1600"/>
            </a:lvl6pPr>
            <a:lvl7pPr indent="-330200" lvl="6" marL="3200400" algn="l">
              <a:lnSpc>
                <a:spcPct val="100000"/>
              </a:lnSpc>
              <a:spcBef>
                <a:spcPts val="320"/>
              </a:spcBef>
              <a:spcAft>
                <a:spcPts val="0"/>
              </a:spcAft>
              <a:buClr>
                <a:schemeClr val="dk1"/>
              </a:buClr>
              <a:buSzPts val="1600"/>
              <a:buChar char="•"/>
              <a:defRPr sz="1600"/>
            </a:lvl7pPr>
            <a:lvl8pPr indent="-330200" lvl="7" marL="3657600" algn="l">
              <a:lnSpc>
                <a:spcPct val="100000"/>
              </a:lnSpc>
              <a:spcBef>
                <a:spcPts val="320"/>
              </a:spcBef>
              <a:spcAft>
                <a:spcPts val="0"/>
              </a:spcAft>
              <a:buClr>
                <a:schemeClr val="dk1"/>
              </a:buClr>
              <a:buSzPts val="1600"/>
              <a:buChar char="•"/>
              <a:defRPr sz="1600"/>
            </a:lvl8pPr>
            <a:lvl9pPr indent="-330200" lvl="8" marL="4114800" algn="l">
              <a:lnSpc>
                <a:spcPct val="100000"/>
              </a:lnSpc>
              <a:spcBef>
                <a:spcPts val="320"/>
              </a:spcBef>
              <a:spcAft>
                <a:spcPts val="0"/>
              </a:spcAft>
              <a:buClr>
                <a:schemeClr val="dk1"/>
              </a:buClr>
              <a:buSzPts val="1600"/>
              <a:buChar char="•"/>
              <a:defRPr sz="1600"/>
            </a:lvl9pPr>
          </a:lstStyle>
          <a:p/>
        </p:txBody>
      </p:sp>
      <p:sp>
        <p:nvSpPr>
          <p:cNvPr id="42" name="Google Shape;42;p15"/>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5"/>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5"/>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只有標題"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6"/>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6"/>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6"/>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7"/>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7"/>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內容"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457200" y="273050"/>
            <a:ext cx="3008400" cy="11622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8"/>
          <p:cNvSpPr txBox="1"/>
          <p:nvPr>
            <p:ph idx="1" type="body"/>
          </p:nvPr>
        </p:nvSpPr>
        <p:spPr>
          <a:xfrm>
            <a:off x="3575050" y="273050"/>
            <a:ext cx="5111700" cy="5853000"/>
          </a:xfrm>
          <a:prstGeom prst="rect">
            <a:avLst/>
          </a:prstGeom>
          <a:noFill/>
          <a:ln>
            <a:noFill/>
          </a:ln>
        </p:spPr>
        <p:txBody>
          <a:bodyPr anchorCtr="0" anchor="t" bIns="45700" lIns="91425" spcFirstLastPara="1" rIns="91425" wrap="square" tIns="45700">
            <a:normAutofit/>
          </a:bodyPr>
          <a:lstStyle>
            <a:lvl1pPr indent="-431800" lvl="0" marL="457200" algn="l">
              <a:lnSpc>
                <a:spcPct val="100000"/>
              </a:lnSpc>
              <a:spcBef>
                <a:spcPts val="640"/>
              </a:spcBef>
              <a:spcAft>
                <a:spcPts val="0"/>
              </a:spcAft>
              <a:buClr>
                <a:schemeClr val="dk1"/>
              </a:buClr>
              <a:buSzPts val="3200"/>
              <a:buChar char="•"/>
              <a:defRPr sz="3200"/>
            </a:lvl1pPr>
            <a:lvl2pPr indent="-406400" lvl="1" marL="914400" algn="l">
              <a:lnSpc>
                <a:spcPct val="100000"/>
              </a:lnSpc>
              <a:spcBef>
                <a:spcPts val="560"/>
              </a:spcBef>
              <a:spcAft>
                <a:spcPts val="0"/>
              </a:spcAft>
              <a:buClr>
                <a:schemeClr val="dk1"/>
              </a:buClr>
              <a:buSzPts val="2800"/>
              <a:buChar char="–"/>
              <a:defRPr sz="2800"/>
            </a:lvl2pPr>
            <a:lvl3pPr indent="-381000" lvl="2" marL="1371600" algn="l">
              <a:lnSpc>
                <a:spcPct val="100000"/>
              </a:lnSpc>
              <a:spcBef>
                <a:spcPts val="480"/>
              </a:spcBef>
              <a:spcAft>
                <a:spcPts val="0"/>
              </a:spcAft>
              <a:buClr>
                <a:schemeClr val="dk1"/>
              </a:buClr>
              <a:buSzPts val="2400"/>
              <a:buChar char="•"/>
              <a:defRPr sz="2400"/>
            </a:lvl3pPr>
            <a:lvl4pPr indent="-355600" lvl="3" marL="1828800" algn="l">
              <a:lnSpc>
                <a:spcPct val="100000"/>
              </a:lnSpc>
              <a:spcBef>
                <a:spcPts val="400"/>
              </a:spcBef>
              <a:spcAft>
                <a:spcPts val="0"/>
              </a:spcAft>
              <a:buClr>
                <a:schemeClr val="dk1"/>
              </a:buClr>
              <a:buSzPts val="2000"/>
              <a:buChar char="–"/>
              <a:defRPr sz="2000"/>
            </a:lvl4pPr>
            <a:lvl5pPr indent="-355600" lvl="4" marL="2286000" algn="l">
              <a:lnSpc>
                <a:spcPct val="100000"/>
              </a:lnSpc>
              <a:spcBef>
                <a:spcPts val="400"/>
              </a:spcBef>
              <a:spcAft>
                <a:spcPts val="0"/>
              </a:spcAft>
              <a:buClr>
                <a:schemeClr val="dk1"/>
              </a:buClr>
              <a:buSzPts val="2000"/>
              <a:buChar char="»"/>
              <a:defRPr sz="2000"/>
            </a:lvl5pPr>
            <a:lvl6pPr indent="-355600" lvl="5" marL="2743200" algn="l">
              <a:lnSpc>
                <a:spcPct val="100000"/>
              </a:lnSpc>
              <a:spcBef>
                <a:spcPts val="400"/>
              </a:spcBef>
              <a:spcAft>
                <a:spcPts val="0"/>
              </a:spcAft>
              <a:buClr>
                <a:schemeClr val="dk1"/>
              </a:buClr>
              <a:buSzPts val="2000"/>
              <a:buChar char="•"/>
              <a:defRPr sz="2000"/>
            </a:lvl6pPr>
            <a:lvl7pPr indent="-355600" lvl="6" marL="3200400" algn="l">
              <a:lnSpc>
                <a:spcPct val="100000"/>
              </a:lnSpc>
              <a:spcBef>
                <a:spcPts val="400"/>
              </a:spcBef>
              <a:spcAft>
                <a:spcPts val="0"/>
              </a:spcAft>
              <a:buClr>
                <a:schemeClr val="dk1"/>
              </a:buClr>
              <a:buSzPts val="2000"/>
              <a:buChar char="•"/>
              <a:defRPr sz="2000"/>
            </a:lvl7pPr>
            <a:lvl8pPr indent="-355600" lvl="7" marL="3657600" algn="l">
              <a:lnSpc>
                <a:spcPct val="100000"/>
              </a:lnSpc>
              <a:spcBef>
                <a:spcPts val="400"/>
              </a:spcBef>
              <a:spcAft>
                <a:spcPts val="0"/>
              </a:spcAft>
              <a:buClr>
                <a:schemeClr val="dk1"/>
              </a:buClr>
              <a:buSzPts val="2000"/>
              <a:buChar char="•"/>
              <a:defRPr sz="2000"/>
            </a:lvl8pPr>
            <a:lvl9pPr indent="-355600" lvl="8" marL="4114800" algn="l">
              <a:lnSpc>
                <a:spcPct val="100000"/>
              </a:lnSpc>
              <a:spcBef>
                <a:spcPts val="400"/>
              </a:spcBef>
              <a:spcAft>
                <a:spcPts val="0"/>
              </a:spcAft>
              <a:buClr>
                <a:schemeClr val="dk1"/>
              </a:buClr>
              <a:buSzPts val="2000"/>
              <a:buChar char="•"/>
              <a:defRPr sz="2000"/>
            </a:lvl9pPr>
          </a:lstStyle>
          <a:p/>
        </p:txBody>
      </p:sp>
      <p:sp>
        <p:nvSpPr>
          <p:cNvPr id="57" name="Google Shape;57;p18"/>
          <p:cNvSpPr txBox="1"/>
          <p:nvPr>
            <p:ph idx="2" type="body"/>
          </p:nvPr>
        </p:nvSpPr>
        <p:spPr>
          <a:xfrm>
            <a:off x="457200" y="1435100"/>
            <a:ext cx="3008400" cy="46911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58" name="Google Shape;58;p18"/>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18"/>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18"/>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含標題的圖片"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1792288" y="4800600"/>
            <a:ext cx="5486400" cy="56670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dk1"/>
              </a:buClr>
              <a:buSzPts val="2000"/>
              <a:buFont typeface="Calibri"/>
              <a:buNone/>
              <a:defRPr b="1"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19"/>
          <p:cNvSpPr/>
          <p:nvPr>
            <p:ph idx="2" type="pic"/>
          </p:nvPr>
        </p:nvSpPr>
        <p:spPr>
          <a:xfrm>
            <a:off x="1792288" y="612775"/>
            <a:ext cx="5486400" cy="4114800"/>
          </a:xfrm>
          <a:prstGeom prst="rect">
            <a:avLst/>
          </a:prstGeom>
          <a:noFill/>
          <a:ln>
            <a:noFill/>
          </a:ln>
        </p:spPr>
      </p:sp>
      <p:sp>
        <p:nvSpPr>
          <p:cNvPr id="64" name="Google Shape;64;p19"/>
          <p:cNvSpPr txBox="1"/>
          <p:nvPr>
            <p:ph idx="1" type="body"/>
          </p:nvPr>
        </p:nvSpPr>
        <p:spPr>
          <a:xfrm>
            <a:off x="1792288" y="5367338"/>
            <a:ext cx="5486400" cy="8049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280"/>
              </a:spcBef>
              <a:spcAft>
                <a:spcPts val="0"/>
              </a:spcAft>
              <a:buClr>
                <a:schemeClr val="dk1"/>
              </a:buClr>
              <a:buSzPts val="1400"/>
              <a:buNone/>
              <a:defRPr sz="1400"/>
            </a:lvl1pPr>
            <a:lvl2pPr indent="-228600" lvl="1" marL="914400" algn="l">
              <a:lnSpc>
                <a:spcPct val="100000"/>
              </a:lnSpc>
              <a:spcBef>
                <a:spcPts val="240"/>
              </a:spcBef>
              <a:spcAft>
                <a:spcPts val="0"/>
              </a:spcAft>
              <a:buClr>
                <a:schemeClr val="dk1"/>
              </a:buClr>
              <a:buSzPts val="1200"/>
              <a:buNone/>
              <a:defRPr sz="1200"/>
            </a:lvl2pPr>
            <a:lvl3pPr indent="-228600" lvl="2" marL="1371600" algn="l">
              <a:lnSpc>
                <a:spcPct val="100000"/>
              </a:lnSpc>
              <a:spcBef>
                <a:spcPts val="200"/>
              </a:spcBef>
              <a:spcAft>
                <a:spcPts val="0"/>
              </a:spcAft>
              <a:buClr>
                <a:schemeClr val="dk1"/>
              </a:buClr>
              <a:buSzPts val="1000"/>
              <a:buNone/>
              <a:defRPr sz="1000"/>
            </a:lvl3pPr>
            <a:lvl4pPr indent="-228600" lvl="3" marL="1828800" algn="l">
              <a:lnSpc>
                <a:spcPct val="100000"/>
              </a:lnSpc>
              <a:spcBef>
                <a:spcPts val="180"/>
              </a:spcBef>
              <a:spcAft>
                <a:spcPts val="0"/>
              </a:spcAft>
              <a:buClr>
                <a:schemeClr val="dk1"/>
              </a:buClr>
              <a:buSzPts val="900"/>
              <a:buNone/>
              <a:defRPr sz="900"/>
            </a:lvl4pPr>
            <a:lvl5pPr indent="-228600" lvl="4" marL="2286000" algn="l">
              <a:lnSpc>
                <a:spcPct val="100000"/>
              </a:lnSpc>
              <a:spcBef>
                <a:spcPts val="180"/>
              </a:spcBef>
              <a:spcAft>
                <a:spcPts val="0"/>
              </a:spcAft>
              <a:buClr>
                <a:schemeClr val="dk1"/>
              </a:buClr>
              <a:buSzPts val="900"/>
              <a:buNone/>
              <a:defRPr sz="900"/>
            </a:lvl5pPr>
            <a:lvl6pPr indent="-228600" lvl="5" marL="2743200" algn="l">
              <a:lnSpc>
                <a:spcPct val="100000"/>
              </a:lnSpc>
              <a:spcBef>
                <a:spcPts val="180"/>
              </a:spcBef>
              <a:spcAft>
                <a:spcPts val="0"/>
              </a:spcAft>
              <a:buClr>
                <a:schemeClr val="dk1"/>
              </a:buClr>
              <a:buSzPts val="900"/>
              <a:buNone/>
              <a:defRPr sz="900"/>
            </a:lvl6pPr>
            <a:lvl7pPr indent="-228600" lvl="6" marL="3200400" algn="l">
              <a:lnSpc>
                <a:spcPct val="100000"/>
              </a:lnSpc>
              <a:spcBef>
                <a:spcPts val="180"/>
              </a:spcBef>
              <a:spcAft>
                <a:spcPts val="0"/>
              </a:spcAft>
              <a:buClr>
                <a:schemeClr val="dk1"/>
              </a:buClr>
              <a:buSzPts val="900"/>
              <a:buNone/>
              <a:defRPr sz="900"/>
            </a:lvl7pPr>
            <a:lvl8pPr indent="-228600" lvl="7" marL="3657600" algn="l">
              <a:lnSpc>
                <a:spcPct val="100000"/>
              </a:lnSpc>
              <a:spcBef>
                <a:spcPts val="180"/>
              </a:spcBef>
              <a:spcAft>
                <a:spcPts val="0"/>
              </a:spcAft>
              <a:buClr>
                <a:schemeClr val="dk1"/>
              </a:buClr>
              <a:buSzPts val="900"/>
              <a:buNone/>
              <a:defRPr sz="900"/>
            </a:lvl8pPr>
            <a:lvl9pPr indent="-228600" lvl="8" marL="4114800" algn="l">
              <a:lnSpc>
                <a:spcPct val="100000"/>
              </a:lnSpc>
              <a:spcBef>
                <a:spcPts val="180"/>
              </a:spcBef>
              <a:spcAft>
                <a:spcPts val="0"/>
              </a:spcAft>
              <a:buClr>
                <a:schemeClr val="dk1"/>
              </a:buClr>
              <a:buSzPts val="900"/>
              <a:buNone/>
              <a:defRPr sz="900"/>
            </a:lvl9pPr>
          </a:lstStyle>
          <a:p/>
        </p:txBody>
      </p:sp>
      <p:sp>
        <p:nvSpPr>
          <p:cNvPr id="65" name="Google Shape;65;p19"/>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9"/>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19"/>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lnSpc>
                <a:spcPct val="10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0"/>
          <p:cNvSpPr txBox="1"/>
          <p:nvPr>
            <p:ph idx="1" type="body"/>
          </p:nvPr>
        </p:nvSpPr>
        <p:spPr>
          <a:xfrm>
            <a:off x="457200" y="1600200"/>
            <a:ext cx="8229600" cy="4526100"/>
          </a:xfrm>
          <a:prstGeom prst="rect">
            <a:avLst/>
          </a:prstGeom>
          <a:noFill/>
          <a:ln>
            <a:noFill/>
          </a:ln>
        </p:spPr>
        <p:txBody>
          <a:bodyPr anchorCtr="0" anchor="t" bIns="45700" lIns="91425" spcFirstLastPara="1" rIns="91425" wrap="square" tIns="45700">
            <a:normAutofit/>
          </a:bodyPr>
          <a:lstStyle>
            <a:lvl1pPr indent="-431800" lvl="0" marL="457200" marR="0" rtl="0" algn="l">
              <a:lnSpc>
                <a:spcPct val="100000"/>
              </a:lnSpc>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100000"/>
              </a:lnSpc>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100000"/>
              </a:lnSpc>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457200" y="6356350"/>
            <a:ext cx="21336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3124200" y="6356350"/>
            <a:ext cx="28956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6553200" y="6356350"/>
            <a:ext cx="21336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jpg"/><Relationship Id="rId4"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5.png"/><Relationship Id="rId4" Type="http://schemas.openxmlformats.org/officeDocument/2006/relationships/image" Target="../media/image1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 Id="rId4" Type="http://schemas.openxmlformats.org/officeDocument/2006/relationships/image" Target="../media/image30.png"/><Relationship Id="rId5"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83" name="Shape 83"/>
        <p:cNvGrpSpPr/>
        <p:nvPr/>
      </p:nvGrpSpPr>
      <p:grpSpPr>
        <a:xfrm>
          <a:off x="0" y="0"/>
          <a:ext cx="0" cy="0"/>
          <a:chOff x="0" y="0"/>
          <a:chExt cx="0" cy="0"/>
        </a:xfrm>
      </p:grpSpPr>
      <p:sp>
        <p:nvSpPr>
          <p:cNvPr id="84" name="Google Shape;84;p1"/>
          <p:cNvSpPr txBox="1"/>
          <p:nvPr>
            <p:ph type="ctrTitle"/>
          </p:nvPr>
        </p:nvSpPr>
        <p:spPr>
          <a:xfrm>
            <a:off x="531050" y="2131424"/>
            <a:ext cx="7902900" cy="1595700"/>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6600"/>
              <a:buFont typeface="Microsoft JhengHei"/>
              <a:buNone/>
            </a:pPr>
            <a:r>
              <a:rPr b="1" lang="zh-TW" sz="6600">
                <a:solidFill>
                  <a:srgbClr val="000000"/>
                </a:solidFill>
                <a:latin typeface="Microsoft JhengHei"/>
                <a:ea typeface="Microsoft JhengHei"/>
                <a:cs typeface="Microsoft JhengHei"/>
                <a:sym typeface="Microsoft JhengHei"/>
              </a:rPr>
              <a:t>亂七八糟八寶冰APP</a:t>
            </a:r>
            <a:endParaRPr b="1" sz="6600">
              <a:solidFill>
                <a:srgbClr val="000000"/>
              </a:solidFill>
              <a:latin typeface="Microsoft JhengHei"/>
              <a:ea typeface="Microsoft JhengHei"/>
              <a:cs typeface="Microsoft JhengHei"/>
              <a:sym typeface="Microsoft JhengHei"/>
            </a:endParaRPr>
          </a:p>
        </p:txBody>
      </p:sp>
      <p:sp>
        <p:nvSpPr>
          <p:cNvPr id="85" name="Google Shape;85;p1"/>
          <p:cNvSpPr/>
          <p:nvPr/>
        </p:nvSpPr>
        <p:spPr>
          <a:xfrm>
            <a:off x="0" y="6178025"/>
            <a:ext cx="91440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chemeClr val="dk1"/>
                </a:solidFill>
                <a:latin typeface="DFKai-SB"/>
                <a:ea typeface="DFKai-SB"/>
                <a:cs typeface="DFKai-SB"/>
                <a:sym typeface="DFKai-SB"/>
              </a:rPr>
              <a:t>組員：A110610302</a:t>
            </a:r>
            <a:r>
              <a:rPr b="1" i="0" lang="zh-TW" sz="1800" u="none" cap="none" strike="noStrike">
                <a:solidFill>
                  <a:schemeClr val="accent1"/>
                </a:solidFill>
                <a:latin typeface="DFKai-SB"/>
                <a:ea typeface="DFKai-SB"/>
                <a:cs typeface="DFKai-SB"/>
                <a:sym typeface="DFKai-SB"/>
              </a:rPr>
              <a:t>楊子誼 </a:t>
            </a:r>
            <a:r>
              <a:rPr b="1" i="0" lang="zh-TW" sz="1800" u="none" cap="none" strike="noStrike">
                <a:solidFill>
                  <a:schemeClr val="dk1"/>
                </a:solidFill>
                <a:latin typeface="DFKai-SB"/>
                <a:ea typeface="DFKai-SB"/>
                <a:cs typeface="DFKai-SB"/>
                <a:sym typeface="DFKai-SB"/>
              </a:rPr>
              <a:t>A110610306</a:t>
            </a:r>
            <a:r>
              <a:rPr b="1" i="0" lang="zh-TW" sz="1800" u="none" cap="none" strike="noStrike">
                <a:solidFill>
                  <a:schemeClr val="accent1"/>
                </a:solidFill>
                <a:latin typeface="DFKai-SB"/>
                <a:ea typeface="DFKai-SB"/>
                <a:cs typeface="DFKai-SB"/>
                <a:sym typeface="DFKai-SB"/>
              </a:rPr>
              <a:t>黃彩虹</a:t>
            </a:r>
            <a:r>
              <a:rPr b="1" i="0" lang="zh-TW" sz="1800" u="none" cap="none" strike="noStrike">
                <a:solidFill>
                  <a:schemeClr val="dk1"/>
                </a:solidFill>
                <a:latin typeface="DFKai-SB"/>
                <a:ea typeface="DFKai-SB"/>
                <a:cs typeface="DFKai-SB"/>
                <a:sym typeface="DFKai-SB"/>
              </a:rPr>
              <a:t> A110610309</a:t>
            </a:r>
            <a:r>
              <a:rPr b="1" i="0" lang="zh-TW" sz="1800" u="none" cap="none" strike="noStrike">
                <a:solidFill>
                  <a:schemeClr val="accent1"/>
                </a:solidFill>
                <a:latin typeface="DFKai-SB"/>
                <a:ea typeface="DFKai-SB"/>
                <a:cs typeface="DFKai-SB"/>
                <a:sym typeface="DFKai-SB"/>
              </a:rPr>
              <a:t>吳岱綾 </a:t>
            </a:r>
            <a:r>
              <a:rPr b="1" i="0" lang="zh-TW" sz="1800" u="none" cap="none" strike="noStrike">
                <a:solidFill>
                  <a:schemeClr val="dk1"/>
                </a:solidFill>
                <a:latin typeface="DFKai-SB"/>
                <a:ea typeface="DFKai-SB"/>
                <a:cs typeface="DFKai-SB"/>
                <a:sym typeface="DFKai-SB"/>
              </a:rPr>
              <a:t>A110610332</a:t>
            </a:r>
            <a:r>
              <a:rPr b="1" i="0" lang="zh-TW" sz="1800" u="none" cap="none" strike="noStrike">
                <a:solidFill>
                  <a:schemeClr val="accent1"/>
                </a:solidFill>
                <a:latin typeface="DFKai-SB"/>
                <a:ea typeface="DFKai-SB"/>
                <a:cs typeface="DFKai-SB"/>
                <a:sym typeface="DFKai-SB"/>
              </a:rPr>
              <a:t>姜庭郁</a:t>
            </a:r>
            <a:endParaRPr b="0" i="0" sz="1400" u="none" cap="none" strike="noStrike">
              <a:solidFill>
                <a:srgbClr val="000000"/>
              </a:solidFill>
              <a:latin typeface="Arial"/>
              <a:ea typeface="Arial"/>
              <a:cs typeface="Arial"/>
              <a:sym typeface="Arial"/>
            </a:endParaRPr>
          </a:p>
        </p:txBody>
      </p:sp>
      <p:pic>
        <p:nvPicPr>
          <p:cNvPr id="86" name="Google Shape;86;p1"/>
          <p:cNvPicPr preferRelativeResize="0"/>
          <p:nvPr/>
        </p:nvPicPr>
        <p:blipFill>
          <a:blip r:embed="rId3">
            <a:alphaModFix/>
          </a:blip>
          <a:stretch>
            <a:fillRect/>
          </a:stretch>
        </p:blipFill>
        <p:spPr>
          <a:xfrm>
            <a:off x="-1190137" y="-256225"/>
            <a:ext cx="2611950" cy="2611950"/>
          </a:xfrm>
          <a:prstGeom prst="rect">
            <a:avLst/>
          </a:prstGeom>
          <a:noFill/>
          <a:ln>
            <a:noFill/>
          </a:ln>
        </p:spPr>
      </p:pic>
      <p:pic>
        <p:nvPicPr>
          <p:cNvPr id="87" name="Google Shape;87;p1"/>
          <p:cNvPicPr preferRelativeResize="0"/>
          <p:nvPr/>
        </p:nvPicPr>
        <p:blipFill>
          <a:blip r:embed="rId3">
            <a:alphaModFix/>
          </a:blip>
          <a:stretch>
            <a:fillRect/>
          </a:stretch>
        </p:blipFill>
        <p:spPr>
          <a:xfrm flipH="1">
            <a:off x="-295900" y="2987050"/>
            <a:ext cx="3190975" cy="3190975"/>
          </a:xfrm>
          <a:prstGeom prst="rect">
            <a:avLst/>
          </a:prstGeom>
          <a:noFill/>
          <a:ln>
            <a:noFill/>
          </a:ln>
        </p:spPr>
      </p:pic>
      <p:pic>
        <p:nvPicPr>
          <p:cNvPr id="88" name="Google Shape;88;p1"/>
          <p:cNvPicPr preferRelativeResize="0"/>
          <p:nvPr/>
        </p:nvPicPr>
        <p:blipFill>
          <a:blip r:embed="rId3">
            <a:alphaModFix/>
          </a:blip>
          <a:stretch>
            <a:fillRect/>
          </a:stretch>
        </p:blipFill>
        <p:spPr>
          <a:xfrm>
            <a:off x="6370850" y="-351400"/>
            <a:ext cx="2802300" cy="2802300"/>
          </a:xfrm>
          <a:prstGeom prst="rect">
            <a:avLst/>
          </a:prstGeom>
          <a:noFill/>
          <a:ln>
            <a:noFill/>
          </a:ln>
        </p:spPr>
      </p:pic>
      <p:pic>
        <p:nvPicPr>
          <p:cNvPr id="89" name="Google Shape;89;p1"/>
          <p:cNvPicPr preferRelativeResize="0"/>
          <p:nvPr/>
        </p:nvPicPr>
        <p:blipFill>
          <a:blip r:embed="rId3">
            <a:alphaModFix/>
          </a:blip>
          <a:stretch>
            <a:fillRect/>
          </a:stretch>
        </p:blipFill>
        <p:spPr>
          <a:xfrm>
            <a:off x="5539400" y="4012563"/>
            <a:ext cx="2611950" cy="2611950"/>
          </a:xfrm>
          <a:prstGeom prst="rect">
            <a:avLst/>
          </a:prstGeom>
          <a:noFill/>
          <a:ln>
            <a:noFill/>
          </a:ln>
        </p:spPr>
      </p:pic>
      <p:pic>
        <p:nvPicPr>
          <p:cNvPr id="90" name="Google Shape;90;p1"/>
          <p:cNvPicPr preferRelativeResize="0"/>
          <p:nvPr/>
        </p:nvPicPr>
        <p:blipFill>
          <a:blip r:embed="rId4">
            <a:alphaModFix/>
          </a:blip>
          <a:stretch>
            <a:fillRect/>
          </a:stretch>
        </p:blipFill>
        <p:spPr>
          <a:xfrm rot="-605081">
            <a:off x="980440" y="190990"/>
            <a:ext cx="2664395" cy="26643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18615392c17_0_0"/>
          <p:cNvSpPr/>
          <p:nvPr/>
        </p:nvSpPr>
        <p:spPr>
          <a:xfrm>
            <a:off x="0" y="-172900"/>
            <a:ext cx="9393600" cy="70308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g18615392c17_0_0"/>
          <p:cNvSpPr/>
          <p:nvPr/>
        </p:nvSpPr>
        <p:spPr>
          <a:xfrm>
            <a:off x="1036275" y="366925"/>
            <a:ext cx="6870600" cy="436500"/>
          </a:xfrm>
          <a:prstGeom prst="roundRect">
            <a:avLst>
              <a:gd fmla="val 16667" name="adj"/>
            </a:avLst>
          </a:prstGeom>
          <a:solidFill>
            <a:srgbClr val="D9D2E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199" name="Google Shape;199;g18615392c17_0_0"/>
          <p:cNvGraphicFramePr/>
          <p:nvPr/>
        </p:nvGraphicFramePr>
        <p:xfrm>
          <a:off x="856388" y="803425"/>
          <a:ext cx="3000000" cy="3000000"/>
        </p:xfrm>
        <a:graphic>
          <a:graphicData uri="http://schemas.openxmlformats.org/drawingml/2006/table">
            <a:tbl>
              <a:tblPr>
                <a:noFill/>
                <a:tableStyleId>{3EAE879F-A851-4AF8-BF3A-904C41E77BED}</a:tableStyleId>
              </a:tblPr>
              <a:tblGrid>
                <a:gridCol w="1985000"/>
                <a:gridCol w="2602100"/>
                <a:gridCol w="3093725"/>
              </a:tblGrid>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使用案例名稱</a:t>
                      </a:r>
                      <a:endParaRPr sz="1500" u="none" cap="none" strike="noStrike">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latin typeface="Microsoft JhengHei"/>
                          <a:ea typeface="Microsoft JhengHei"/>
                          <a:cs typeface="Microsoft JhengHei"/>
                          <a:sym typeface="Microsoft JhengHei"/>
                        </a:rPr>
                        <a:t>點餐</a:t>
                      </a:r>
                      <a:endParaRPr b="1" sz="16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使用案例描述</a:t>
                      </a:r>
                      <a:endParaRPr sz="1500" u="none" cap="none" strike="noStrike">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顧客使用APP來點餐</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主要參與者</a:t>
                      </a:r>
                      <a:endParaRPr sz="1500" u="none" cap="none" strike="noStrike">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latin typeface="Microsoft JhengHei"/>
                          <a:ea typeface="Microsoft JhengHei"/>
                          <a:cs typeface="Microsoft JhengHei"/>
                          <a:sym typeface="Microsoft JhengHei"/>
                        </a:rPr>
                        <a:t>顧客</a:t>
                      </a:r>
                      <a:endParaRPr b="1" sz="16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利害關係人與目標</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顧客 : 可以即時點餐</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前置條件</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無</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後置條件</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正確且即時點餐</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參與者</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系統</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036300">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1.</a:t>
                      </a:r>
                      <a:r>
                        <a:rPr lang="zh-TW" sz="1400" u="none" cap="none" strike="noStrike">
                          <a:solidFill>
                            <a:srgbClr val="FF0000"/>
                          </a:solidFill>
                          <a:latin typeface="Microsoft JhengHei"/>
                          <a:ea typeface="Microsoft JhengHei"/>
                          <a:cs typeface="Microsoft JhengHei"/>
                          <a:sym typeface="Microsoft JhengHei"/>
                        </a:rPr>
                        <a:t>顧客</a:t>
                      </a:r>
                      <a:r>
                        <a:rPr lang="zh-TW" sz="1400" u="none" cap="none" strike="noStrike">
                          <a:latin typeface="Microsoft JhengHei"/>
                          <a:ea typeface="Microsoft JhengHei"/>
                          <a:cs typeface="Microsoft JhengHei"/>
                          <a:sym typeface="Microsoft JhengHei"/>
                        </a:rPr>
                        <a:t>使用平板點餐</a:t>
                      </a:r>
                      <a:br>
                        <a:rPr lang="zh-TW" sz="1400" u="none" cap="none" strike="noStrike">
                          <a:latin typeface="Microsoft JhengHei"/>
                          <a:ea typeface="Microsoft JhengHei"/>
                          <a:cs typeface="Microsoft JhengHei"/>
                          <a:sym typeface="Microsoft JhengHei"/>
                        </a:rPr>
                      </a:br>
                      <a:r>
                        <a:rPr lang="zh-TW" sz="1400" u="none" cap="none" strike="noStrike">
                          <a:latin typeface="Microsoft JhengHei"/>
                          <a:ea typeface="Microsoft JhengHei"/>
                          <a:cs typeface="Microsoft JhengHei"/>
                          <a:sym typeface="Microsoft JhengHei"/>
                        </a:rPr>
                        <a:t>   在</a:t>
                      </a:r>
                      <a:r>
                        <a:rPr lang="zh-TW" sz="1400" u="none" cap="none" strike="noStrike">
                          <a:solidFill>
                            <a:srgbClr val="FF0000"/>
                          </a:solidFill>
                          <a:latin typeface="Microsoft JhengHei"/>
                          <a:ea typeface="Microsoft JhengHei"/>
                          <a:cs typeface="Microsoft JhengHei"/>
                          <a:sym typeface="Microsoft JhengHei"/>
                        </a:rPr>
                        <a:t>點餐畫面</a:t>
                      </a:r>
                      <a:r>
                        <a:rPr lang="zh-TW" sz="1400" u="none" cap="none" strike="noStrike">
                          <a:latin typeface="Microsoft JhengHei"/>
                          <a:ea typeface="Microsoft JhengHei"/>
                          <a:cs typeface="Microsoft JhengHei"/>
                          <a:sym typeface="Microsoft JhengHei"/>
                        </a:rPr>
                        <a:t>可選取</a:t>
                      </a:r>
                      <a:br>
                        <a:rPr lang="zh-TW" sz="1400" u="none" cap="none" strike="noStrike">
                          <a:latin typeface="Microsoft JhengHei"/>
                          <a:ea typeface="Microsoft JhengHei"/>
                          <a:cs typeface="Microsoft JhengHei"/>
                          <a:sym typeface="Microsoft JhengHei"/>
                        </a:rPr>
                      </a:br>
                      <a:r>
                        <a:rPr lang="zh-TW" sz="1400" u="none" cap="none" strike="noStrike">
                          <a:latin typeface="Microsoft JhengHei"/>
                          <a:ea typeface="Microsoft JhengHei"/>
                          <a:cs typeface="Microsoft JhengHei"/>
                          <a:sym typeface="Microsoft JhengHei"/>
                        </a:rPr>
                        <a:t>   或刪除項目</a:t>
                      </a:r>
                      <a:r>
                        <a:rPr lang="zh-TW">
                          <a:latin typeface="Microsoft JhengHei"/>
                          <a:ea typeface="Microsoft JhengHei"/>
                          <a:cs typeface="Microsoft JhengHei"/>
                          <a:sym typeface="Microsoft JhengHei"/>
                        </a:rPr>
                        <a:t>，填寫</a:t>
                      </a:r>
                      <a:r>
                        <a:rPr lang="zh-TW">
                          <a:solidFill>
                            <a:srgbClr val="FF0000"/>
                          </a:solidFill>
                          <a:latin typeface="Microsoft JhengHei"/>
                          <a:ea typeface="Microsoft JhengHei"/>
                          <a:cs typeface="Microsoft JhengHei"/>
                          <a:sym typeface="Microsoft JhengHei"/>
                        </a:rPr>
                        <a:t>桌號</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2.</a:t>
                      </a:r>
                      <a:r>
                        <a:rPr lang="zh-TW" sz="1400" u="none" cap="none" strike="noStrike">
                          <a:solidFill>
                            <a:srgbClr val="FF0000"/>
                          </a:solidFill>
                          <a:latin typeface="Microsoft JhengHei"/>
                          <a:ea typeface="Microsoft JhengHei"/>
                          <a:cs typeface="Microsoft JhengHei"/>
                          <a:sym typeface="Microsoft JhengHei"/>
                        </a:rPr>
                        <a:t>店員</a:t>
                      </a:r>
                      <a:r>
                        <a:rPr lang="zh-TW" sz="1400" u="none" cap="none" strike="noStrike">
                          <a:latin typeface="Microsoft JhengHei"/>
                          <a:ea typeface="Microsoft JhengHei"/>
                          <a:cs typeface="Microsoft JhengHei"/>
                          <a:sym typeface="Microsoft JhengHei"/>
                        </a:rPr>
                        <a:t>接收</a:t>
                      </a:r>
                      <a:r>
                        <a:rPr lang="zh-TW" sz="1400" u="none" cap="none" strike="noStrike">
                          <a:solidFill>
                            <a:srgbClr val="FF0000"/>
                          </a:solidFill>
                          <a:latin typeface="Microsoft JhengHei"/>
                          <a:ea typeface="Microsoft JhengHei"/>
                          <a:cs typeface="Microsoft JhengHei"/>
                          <a:sym typeface="Microsoft JhengHei"/>
                        </a:rPr>
                        <a:t>點餐訊息</a:t>
                      </a:r>
                      <a:r>
                        <a:rPr lang="zh-TW" sz="1400" u="none" cap="none" strike="noStrike">
                          <a:latin typeface="Microsoft JhengHei"/>
                          <a:ea typeface="Microsoft JhengHei"/>
                          <a:cs typeface="Microsoft JhengHei"/>
                          <a:sym typeface="Microsoft JhengHei"/>
                        </a:rPr>
                        <a:t>。</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1.系統新增</a:t>
                      </a:r>
                      <a:r>
                        <a:rPr lang="zh-TW" sz="1400" u="none" cap="none" strike="noStrike">
                          <a:solidFill>
                            <a:srgbClr val="FF0000"/>
                          </a:solidFill>
                          <a:latin typeface="Microsoft JhengHei"/>
                          <a:ea typeface="Microsoft JhengHei"/>
                          <a:cs typeface="Microsoft JhengHei"/>
                          <a:sym typeface="Microsoft JhengHei"/>
                        </a:rPr>
                        <a:t>訂單</a:t>
                      </a:r>
                      <a:r>
                        <a:rPr lang="zh-TW" sz="1400" u="none" cap="none" strike="noStrike">
                          <a:latin typeface="Microsoft JhengHei"/>
                          <a:ea typeface="Microsoft JhengHei"/>
                          <a:cs typeface="Microsoft JhengHei"/>
                          <a:sym typeface="Microsoft JhengHei"/>
                        </a:rPr>
                        <a:t>，並確認</a:t>
                      </a:r>
                      <a:r>
                        <a:rPr lang="zh-TW" sz="1400" u="none" cap="none" strike="noStrike">
                          <a:solidFill>
                            <a:srgbClr val="FF0000"/>
                          </a:solidFill>
                          <a:latin typeface="Microsoft JhengHei"/>
                          <a:ea typeface="Microsoft JhengHei"/>
                          <a:cs typeface="Microsoft JhengHei"/>
                          <a:sym typeface="Microsoft JhengHei"/>
                        </a:rPr>
                        <a:t>項目數量</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2.確認</a:t>
                      </a:r>
                      <a:r>
                        <a:rPr lang="zh-TW" sz="1400" u="none" cap="none" strike="noStrike">
                          <a:solidFill>
                            <a:srgbClr val="FF0000"/>
                          </a:solidFill>
                          <a:latin typeface="Microsoft JhengHei"/>
                          <a:ea typeface="Microsoft JhengHei"/>
                          <a:cs typeface="Microsoft JhengHei"/>
                          <a:sym typeface="Microsoft JhengHei"/>
                        </a:rPr>
                        <a:t>點餐項目</a:t>
                      </a:r>
                      <a:r>
                        <a:rPr lang="zh-TW" sz="1400" u="none" cap="none" strike="noStrike">
                          <a:latin typeface="Microsoft JhengHei"/>
                          <a:ea typeface="Microsoft JhengHei"/>
                          <a:cs typeface="Microsoft JhengHei"/>
                          <a:sym typeface="Microsoft JhengHei"/>
                        </a:rPr>
                        <a:t>後，儲存</a:t>
                      </a:r>
                      <a:r>
                        <a:rPr lang="zh-TW" sz="1400" u="none" cap="none" strike="noStrike">
                          <a:solidFill>
                            <a:srgbClr val="FF0000"/>
                          </a:solidFill>
                          <a:latin typeface="Microsoft JhengHei"/>
                          <a:ea typeface="Microsoft JhengHei"/>
                          <a:cs typeface="Microsoft JhengHei"/>
                          <a:sym typeface="Microsoft JhengHei"/>
                        </a:rPr>
                        <a:t>訂單</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3.據輸入欄位資料，顯示</a:t>
                      </a:r>
                      <a:r>
                        <a:rPr lang="zh-TW" sz="1400" u="none" cap="none" strike="noStrike">
                          <a:solidFill>
                            <a:srgbClr val="FF0000"/>
                          </a:solidFill>
                          <a:latin typeface="Microsoft JhengHei"/>
                          <a:ea typeface="Microsoft JhengHei"/>
                          <a:cs typeface="Microsoft JhengHei"/>
                          <a:sym typeface="Microsoft JhengHei"/>
                        </a:rPr>
                        <a:t>訂單紀錄</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4.確認後訂單送出。</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例外情節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若輸入欄位錯誤，系統警示訊息錯誤。</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396200">
                <a:tc>
                  <a:txBody>
                    <a:bodyPr/>
                    <a:lstStyle/>
                    <a:p>
                      <a:pPr indent="0" lvl="0" marL="0" marR="0" rtl="0" algn="ctr">
                        <a:lnSpc>
                          <a:spcPct val="100000"/>
                        </a:lnSpc>
                        <a:spcBef>
                          <a:spcPts val="0"/>
                        </a:spcBef>
                        <a:spcAft>
                          <a:spcPts val="0"/>
                        </a:spcAft>
                        <a:buClr>
                          <a:srgbClr val="000000"/>
                        </a:buClr>
                        <a:buSzPts val="1450"/>
                        <a:buFont typeface="Arial"/>
                        <a:buNone/>
                      </a:pPr>
                      <a:r>
                        <a:rPr lang="zh-TW" sz="1450" u="none" cap="none" strike="noStrike">
                          <a:solidFill>
                            <a:schemeClr val="dk1"/>
                          </a:solidFill>
                          <a:latin typeface="Microsoft JhengHei"/>
                          <a:ea typeface="Microsoft JhengHei"/>
                          <a:cs typeface="Microsoft JhengHei"/>
                          <a:sym typeface="Microsoft JhengHei"/>
                        </a:rPr>
                        <a:t>其他需求</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無。</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bl>
          </a:graphicData>
        </a:graphic>
      </p:graphicFrame>
      <p:sp>
        <p:nvSpPr>
          <p:cNvPr id="200" name="Google Shape;200;g18615392c17_0_0"/>
          <p:cNvSpPr/>
          <p:nvPr/>
        </p:nvSpPr>
        <p:spPr>
          <a:xfrm>
            <a:off x="0" y="0"/>
            <a:ext cx="9144000" cy="6858000"/>
          </a:xfrm>
          <a:prstGeom prst="frame">
            <a:avLst>
              <a:gd fmla="val 3193"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g18615392c17_0_0"/>
          <p:cNvSpPr txBox="1"/>
          <p:nvPr/>
        </p:nvSpPr>
        <p:spPr>
          <a:xfrm>
            <a:off x="1222650" y="0"/>
            <a:ext cx="66987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sng" cap="none" strike="noStrike">
                <a:solidFill>
                  <a:schemeClr val="dk1"/>
                </a:solidFill>
                <a:latin typeface="Microsoft JhengHei"/>
                <a:ea typeface="Microsoft JhengHei"/>
                <a:cs typeface="Microsoft JhengHei"/>
                <a:sym typeface="Microsoft JhengHei"/>
              </a:rPr>
              <a:t>點 餐 使 用 案 例 描 述</a:t>
            </a:r>
            <a:endParaRPr b="0" i="0"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05" name="Shape 205"/>
        <p:cNvGrpSpPr/>
        <p:nvPr/>
      </p:nvGrpSpPr>
      <p:grpSpPr>
        <a:xfrm>
          <a:off x="0" y="0"/>
          <a:ext cx="0" cy="0"/>
          <a:chOff x="0" y="0"/>
          <a:chExt cx="0" cy="0"/>
        </a:xfrm>
      </p:grpSpPr>
      <p:sp>
        <p:nvSpPr>
          <p:cNvPr id="206" name="Google Shape;206;g1a4966238b3_0_1"/>
          <p:cNvSpPr/>
          <p:nvPr/>
        </p:nvSpPr>
        <p:spPr>
          <a:xfrm>
            <a:off x="0" y="0"/>
            <a:ext cx="9144000" cy="6858000"/>
          </a:xfrm>
          <a:prstGeom prst="frame">
            <a:avLst>
              <a:gd fmla="val 3193"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07" name="Google Shape;207;g1a4966238b3_0_1"/>
          <p:cNvGraphicFramePr/>
          <p:nvPr/>
        </p:nvGraphicFramePr>
        <p:xfrm>
          <a:off x="636500" y="1925200"/>
          <a:ext cx="3000000" cy="3000000"/>
        </p:xfrm>
        <a:graphic>
          <a:graphicData uri="http://schemas.openxmlformats.org/drawingml/2006/table">
            <a:tbl>
              <a:tblPr>
                <a:noFill/>
                <a:tableStyleId>{3EAE879F-A851-4AF8-BF3A-904C41E77BED}</a:tableStyleId>
              </a:tblPr>
              <a:tblGrid>
                <a:gridCol w="1556375"/>
                <a:gridCol w="1794575"/>
                <a:gridCol w="2260025"/>
                <a:gridCol w="2260025"/>
              </a:tblGrid>
              <a:tr h="457175">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800">
                          <a:solidFill>
                            <a:schemeClr val="lt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u="none" cap="none" strike="noStrike">
                          <a:solidFill>
                            <a:schemeClr val="lt1"/>
                          </a:solidFill>
                          <a:latin typeface="Microsoft JhengHei"/>
                          <a:ea typeface="Microsoft JhengHei"/>
                          <a:cs typeface="Microsoft JhengHei"/>
                          <a:sym typeface="Microsoft JhengHei"/>
                        </a:rPr>
                        <a:t>參與者</a:t>
                      </a:r>
                      <a:endParaRPr sz="1800" u="none" cap="none" strike="noStrike">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a:solidFill>
                            <a:schemeClr val="lt1"/>
                          </a:solidFill>
                          <a:latin typeface="Microsoft JhengHei"/>
                          <a:ea typeface="Microsoft JhengHei"/>
                          <a:cs typeface="Microsoft JhengHei"/>
                          <a:sym typeface="Microsoft JhengHei"/>
                        </a:rPr>
                        <a:t>系統</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zh-TW" sz="1800">
                          <a:solidFill>
                            <a:schemeClr val="lt1"/>
                          </a:solidFill>
                          <a:latin typeface="Microsoft JhengHei"/>
                          <a:ea typeface="Microsoft JhengHei"/>
                          <a:cs typeface="Microsoft JhengHei"/>
                          <a:sym typeface="Microsoft JhengHei"/>
                        </a:rPr>
                        <a:t>系統事件</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2377400">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1.</a:t>
                      </a:r>
                      <a:r>
                        <a:rPr lang="zh-TW">
                          <a:solidFill>
                            <a:srgbClr val="FF0000"/>
                          </a:solidFill>
                          <a:latin typeface="Microsoft JhengHei"/>
                          <a:ea typeface="Microsoft JhengHei"/>
                          <a:cs typeface="Microsoft JhengHei"/>
                          <a:sym typeface="Microsoft JhengHei"/>
                        </a:rPr>
                        <a:t>顧客</a:t>
                      </a:r>
                      <a:r>
                        <a:rPr lang="zh-TW">
                          <a:solidFill>
                            <a:schemeClr val="dk1"/>
                          </a:solidFill>
                          <a:latin typeface="Microsoft JhengHei"/>
                          <a:ea typeface="Microsoft JhengHei"/>
                          <a:cs typeface="Microsoft JhengHei"/>
                          <a:sym typeface="Microsoft JhengHei"/>
                        </a:rPr>
                        <a:t>使用平板點餐</a:t>
                      </a:r>
                      <a:br>
                        <a:rPr lang="zh-TW">
                          <a:solidFill>
                            <a:schemeClr val="dk1"/>
                          </a:solidFill>
                          <a:latin typeface="Microsoft JhengHei"/>
                          <a:ea typeface="Microsoft JhengHei"/>
                          <a:cs typeface="Microsoft JhengHei"/>
                          <a:sym typeface="Microsoft JhengHei"/>
                        </a:rPr>
                      </a:br>
                      <a:r>
                        <a:rPr lang="zh-TW">
                          <a:solidFill>
                            <a:schemeClr val="dk1"/>
                          </a:solidFill>
                          <a:latin typeface="Microsoft JhengHei"/>
                          <a:ea typeface="Microsoft JhengHei"/>
                          <a:cs typeface="Microsoft JhengHei"/>
                          <a:sym typeface="Microsoft JhengHei"/>
                        </a:rPr>
                        <a:t>   在</a:t>
                      </a:r>
                      <a:r>
                        <a:rPr lang="zh-TW">
                          <a:solidFill>
                            <a:srgbClr val="FF0000"/>
                          </a:solidFill>
                          <a:latin typeface="Microsoft JhengHei"/>
                          <a:ea typeface="Microsoft JhengHei"/>
                          <a:cs typeface="Microsoft JhengHei"/>
                          <a:sym typeface="Microsoft JhengHei"/>
                        </a:rPr>
                        <a:t>點餐畫面</a:t>
                      </a:r>
                      <a:r>
                        <a:rPr lang="zh-TW">
                          <a:solidFill>
                            <a:schemeClr val="dk1"/>
                          </a:solidFill>
                          <a:latin typeface="Microsoft JhengHei"/>
                          <a:ea typeface="Microsoft JhengHei"/>
                          <a:cs typeface="Microsoft JhengHei"/>
                          <a:sym typeface="Microsoft JhengHei"/>
                        </a:rPr>
                        <a:t>可選取</a:t>
                      </a:r>
                      <a:br>
                        <a:rPr lang="zh-TW">
                          <a:solidFill>
                            <a:schemeClr val="dk1"/>
                          </a:solidFill>
                          <a:latin typeface="Microsoft JhengHei"/>
                          <a:ea typeface="Microsoft JhengHei"/>
                          <a:cs typeface="Microsoft JhengHei"/>
                          <a:sym typeface="Microsoft JhengHei"/>
                        </a:rPr>
                      </a:br>
                      <a:r>
                        <a:rPr lang="zh-TW">
                          <a:solidFill>
                            <a:schemeClr val="dk1"/>
                          </a:solidFill>
                          <a:latin typeface="Microsoft JhengHei"/>
                          <a:ea typeface="Microsoft JhengHei"/>
                          <a:cs typeface="Microsoft JhengHei"/>
                          <a:sym typeface="Microsoft JhengHei"/>
                        </a:rPr>
                        <a:t>   或刪除項目，填寫</a:t>
                      </a:r>
                      <a:r>
                        <a:rPr lang="zh-TW">
                          <a:solidFill>
                            <a:srgbClr val="FF0000"/>
                          </a:solidFill>
                          <a:latin typeface="Microsoft JhengHei"/>
                          <a:ea typeface="Microsoft JhengHei"/>
                          <a:cs typeface="Microsoft JhengHei"/>
                          <a:sym typeface="Microsoft JhengHei"/>
                        </a:rPr>
                        <a:t>桌號</a:t>
                      </a:r>
                      <a:r>
                        <a:rPr lang="zh-TW">
                          <a:solidFill>
                            <a:schemeClr val="dk1"/>
                          </a:solidFill>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2.</a:t>
                      </a:r>
                      <a:r>
                        <a:rPr lang="zh-TW" sz="1400" u="none" cap="none" strike="noStrike">
                          <a:solidFill>
                            <a:srgbClr val="FF0000"/>
                          </a:solidFill>
                          <a:latin typeface="Microsoft JhengHei"/>
                          <a:ea typeface="Microsoft JhengHei"/>
                          <a:cs typeface="Microsoft JhengHei"/>
                          <a:sym typeface="Microsoft JhengHei"/>
                        </a:rPr>
                        <a:t>店員</a:t>
                      </a:r>
                      <a:r>
                        <a:rPr lang="zh-TW" sz="1400" u="none" cap="none" strike="noStrike">
                          <a:latin typeface="Microsoft JhengHei"/>
                          <a:ea typeface="Microsoft JhengHei"/>
                          <a:cs typeface="Microsoft JhengHei"/>
                          <a:sym typeface="Microsoft JhengHei"/>
                        </a:rPr>
                        <a:t>接收</a:t>
                      </a:r>
                      <a:r>
                        <a:rPr lang="zh-TW" sz="1400" u="none" cap="none" strike="noStrike">
                          <a:solidFill>
                            <a:srgbClr val="FF0000"/>
                          </a:solidFill>
                          <a:latin typeface="Microsoft JhengHei"/>
                          <a:ea typeface="Microsoft JhengHei"/>
                          <a:cs typeface="Microsoft JhengHei"/>
                          <a:sym typeface="Microsoft JhengHei"/>
                        </a:rPr>
                        <a:t>點餐訊息</a:t>
                      </a:r>
                      <a:r>
                        <a:rPr lang="zh-TW" sz="1400" u="none" cap="none" strike="noStrike">
                          <a:latin typeface="Microsoft JhengHei"/>
                          <a:ea typeface="Microsoft JhengHei"/>
                          <a:cs typeface="Microsoft JhengHei"/>
                          <a:sym typeface="Microsoft JhengHei"/>
                        </a:rPr>
                        <a:t>。</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1.系統新增</a:t>
                      </a:r>
                      <a:r>
                        <a:rPr lang="zh-TW" sz="1400" u="none" cap="none" strike="noStrike">
                          <a:solidFill>
                            <a:srgbClr val="FF0000"/>
                          </a:solidFill>
                          <a:latin typeface="Microsoft JhengHei"/>
                          <a:ea typeface="Microsoft JhengHei"/>
                          <a:cs typeface="Microsoft JhengHei"/>
                          <a:sym typeface="Microsoft JhengHei"/>
                        </a:rPr>
                        <a:t>訂單</a:t>
                      </a:r>
                      <a:r>
                        <a:rPr lang="zh-TW" sz="1400" u="none" cap="none" strike="noStrike">
                          <a:latin typeface="Microsoft JhengHei"/>
                          <a:ea typeface="Microsoft JhengHei"/>
                          <a:cs typeface="Microsoft JhengHei"/>
                          <a:sym typeface="Microsoft JhengHei"/>
                        </a:rPr>
                        <a:t>，並確認</a:t>
                      </a:r>
                      <a:r>
                        <a:rPr lang="zh-TW" sz="1400" u="none" cap="none" strike="noStrike">
                          <a:solidFill>
                            <a:srgbClr val="FF0000"/>
                          </a:solidFill>
                          <a:latin typeface="Microsoft JhengHei"/>
                          <a:ea typeface="Microsoft JhengHei"/>
                          <a:cs typeface="Microsoft JhengHei"/>
                          <a:sym typeface="Microsoft JhengHei"/>
                        </a:rPr>
                        <a:t>項目數量</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2.確認</a:t>
                      </a:r>
                      <a:r>
                        <a:rPr lang="zh-TW" sz="1400" u="none" cap="none" strike="noStrike">
                          <a:solidFill>
                            <a:srgbClr val="FF0000"/>
                          </a:solidFill>
                          <a:latin typeface="Microsoft JhengHei"/>
                          <a:ea typeface="Microsoft JhengHei"/>
                          <a:cs typeface="Microsoft JhengHei"/>
                          <a:sym typeface="Microsoft JhengHei"/>
                        </a:rPr>
                        <a:t>點餐項目</a:t>
                      </a:r>
                      <a:r>
                        <a:rPr lang="zh-TW" sz="1400" u="none" cap="none" strike="noStrike">
                          <a:latin typeface="Microsoft JhengHei"/>
                          <a:ea typeface="Microsoft JhengHei"/>
                          <a:cs typeface="Microsoft JhengHei"/>
                          <a:sym typeface="Microsoft JhengHei"/>
                        </a:rPr>
                        <a:t>後，儲存</a:t>
                      </a:r>
                      <a:r>
                        <a:rPr lang="zh-TW" sz="1400" u="none" cap="none" strike="noStrike">
                          <a:solidFill>
                            <a:srgbClr val="FF0000"/>
                          </a:solidFill>
                          <a:latin typeface="Microsoft JhengHei"/>
                          <a:ea typeface="Microsoft JhengHei"/>
                          <a:cs typeface="Microsoft JhengHei"/>
                          <a:sym typeface="Microsoft JhengHei"/>
                        </a:rPr>
                        <a:t>訂單</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3.據輸入欄位資料，顯示</a:t>
                      </a:r>
                      <a:r>
                        <a:rPr lang="zh-TW" sz="1400" u="none" cap="none" strike="noStrike">
                          <a:solidFill>
                            <a:srgbClr val="FF0000"/>
                          </a:solidFill>
                          <a:latin typeface="Microsoft JhengHei"/>
                          <a:ea typeface="Microsoft JhengHei"/>
                          <a:cs typeface="Microsoft JhengHei"/>
                          <a:sym typeface="Microsoft JhengHei"/>
                        </a:rPr>
                        <a:t>訂單紀錄</a:t>
                      </a:r>
                      <a:r>
                        <a:rPr lang="zh-TW" sz="1400" u="none" cap="none" strike="noStrike">
                          <a:latin typeface="Microsoft JhengHei"/>
                          <a:ea typeface="Microsoft JhengHei"/>
                          <a:cs typeface="Microsoft JhengHei"/>
                          <a:sym typeface="Microsoft JhengHei"/>
                        </a:rPr>
                        <a:t>。</a:t>
                      </a:r>
                      <a:br>
                        <a:rPr lang="zh-TW" sz="1400" u="none" cap="none" strike="noStrike">
                          <a:latin typeface="Microsoft JhengHei"/>
                          <a:ea typeface="Microsoft JhengHei"/>
                          <a:cs typeface="Microsoft JhengHei"/>
                          <a:sym typeface="Microsoft JhengHei"/>
                        </a:rPr>
                      </a:br>
                      <a:endParaRPr sz="1400" u="none" cap="none" strike="noStrike">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400"/>
                        <a:buFont typeface="Arial"/>
                        <a:buNone/>
                      </a:pPr>
                      <a:r>
                        <a:rPr lang="zh-TW" sz="1400" u="none" cap="none" strike="noStrike">
                          <a:latin typeface="Microsoft JhengHei"/>
                          <a:ea typeface="Microsoft JhengHei"/>
                          <a:cs typeface="Microsoft JhengHei"/>
                          <a:sym typeface="Microsoft JhengHei"/>
                        </a:rPr>
                        <a:t>4.確認後訂單送出。</a:t>
                      </a:r>
                      <a:endParaRPr sz="1400" u="none" cap="none" strike="noStrike">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00000"/>
                        </a:lnSpc>
                        <a:spcBef>
                          <a:spcPts val="1200"/>
                        </a:spcBef>
                        <a:spcAft>
                          <a:spcPts val="0"/>
                        </a:spcAft>
                        <a:buClr>
                          <a:schemeClr val="dk1"/>
                        </a:buClr>
                        <a:buSzPts val="1100"/>
                        <a:buFont typeface="Arial"/>
                        <a:buNone/>
                      </a:pPr>
                      <a:r>
                        <a:rPr lang="zh-TW" sz="1800">
                          <a:solidFill>
                            <a:schemeClr val="dk1"/>
                          </a:solidFill>
                        </a:rPr>
                        <a:t>顯示點餐畫面()</a:t>
                      </a:r>
                      <a:endParaRPr sz="1800">
                        <a:solidFill>
                          <a:schemeClr val="dk1"/>
                        </a:solidFill>
                      </a:endParaRPr>
                    </a:p>
                    <a:p>
                      <a:pPr indent="0" lvl="0" marL="0" rtl="0" algn="l">
                        <a:lnSpc>
                          <a:spcPct val="100000"/>
                        </a:lnSpc>
                        <a:spcBef>
                          <a:spcPts val="1200"/>
                        </a:spcBef>
                        <a:spcAft>
                          <a:spcPts val="0"/>
                        </a:spcAft>
                        <a:buNone/>
                      </a:pPr>
                      <a:r>
                        <a:rPr lang="zh-TW" sz="1800">
                          <a:solidFill>
                            <a:schemeClr val="dk1"/>
                          </a:solidFill>
                        </a:rPr>
                        <a:t>點選餐點()</a:t>
                      </a:r>
                      <a:endParaRPr sz="1800">
                        <a:solidFill>
                          <a:schemeClr val="dk1"/>
                        </a:solidFill>
                      </a:endParaRPr>
                    </a:p>
                    <a:p>
                      <a:pPr indent="0" lvl="0" marL="0" rtl="0" algn="l">
                        <a:spcBef>
                          <a:spcPts val="1200"/>
                        </a:spcBef>
                        <a:spcAft>
                          <a:spcPts val="0"/>
                        </a:spcAft>
                        <a:buNone/>
                      </a:pPr>
                      <a:r>
                        <a:rPr lang="zh-TW" sz="1800">
                          <a:solidFill>
                            <a:schemeClr val="dk1"/>
                          </a:solidFill>
                        </a:rPr>
                        <a:t>顯示點餐內容()</a:t>
                      </a:r>
                      <a:endParaRPr sz="1800">
                        <a:solidFill>
                          <a:schemeClr val="dk1"/>
                        </a:solidFill>
                      </a:endParaRPr>
                    </a:p>
                    <a:p>
                      <a:pPr indent="0" lvl="0" marL="0" rtl="0" algn="l">
                        <a:lnSpc>
                          <a:spcPct val="100000"/>
                        </a:lnSpc>
                        <a:spcBef>
                          <a:spcPts val="1200"/>
                        </a:spcBef>
                        <a:spcAft>
                          <a:spcPts val="0"/>
                        </a:spcAft>
                        <a:buNone/>
                      </a:pPr>
                      <a:r>
                        <a:rPr lang="zh-TW" sz="1800">
                          <a:solidFill>
                            <a:schemeClr val="dk1"/>
                          </a:solidFill>
                        </a:rPr>
                        <a:t>儲存訂單()</a:t>
                      </a:r>
                      <a:endParaRPr sz="1800">
                        <a:solidFill>
                          <a:schemeClr val="dk1"/>
                        </a:solidFill>
                      </a:endParaRPr>
                    </a:p>
                    <a:p>
                      <a:pPr indent="0" lvl="0" marL="0" rtl="0" algn="l">
                        <a:lnSpc>
                          <a:spcPct val="100000"/>
                        </a:lnSpc>
                        <a:spcBef>
                          <a:spcPts val="1200"/>
                        </a:spcBef>
                        <a:spcAft>
                          <a:spcPts val="0"/>
                        </a:spcAft>
                        <a:buClr>
                          <a:schemeClr val="dk1"/>
                        </a:buClr>
                        <a:buSzPts val="1100"/>
                        <a:buFont typeface="Arial"/>
                        <a:buNone/>
                      </a:pPr>
                      <a:r>
                        <a:rPr lang="zh-TW" sz="1800">
                          <a:solidFill>
                            <a:schemeClr val="dk1"/>
                          </a:solidFill>
                        </a:rPr>
                        <a:t>送出訂單()</a:t>
                      </a:r>
                      <a:endParaRPr sz="1800">
                        <a:solidFill>
                          <a:schemeClr val="dk1"/>
                        </a:solidFill>
                      </a:endParaRPr>
                    </a:p>
                    <a:p>
                      <a:pPr indent="0" lvl="0" marL="0" marR="0" rtl="0" algn="l">
                        <a:lnSpc>
                          <a:spcPct val="100000"/>
                        </a:lnSpc>
                        <a:spcBef>
                          <a:spcPts val="0"/>
                        </a:spcBef>
                        <a:spcAft>
                          <a:spcPts val="0"/>
                        </a:spcAft>
                        <a:buNone/>
                      </a:pPr>
                      <a:r>
                        <a:t/>
                      </a:r>
                      <a:endParaRPr>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08" name="Google Shape;208;g1a4966238b3_0_1"/>
          <p:cNvSpPr/>
          <p:nvPr/>
        </p:nvSpPr>
        <p:spPr>
          <a:xfrm>
            <a:off x="207475" y="5394030"/>
            <a:ext cx="2031900" cy="12360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a4966238b3_0_1"/>
          <p:cNvSpPr/>
          <p:nvPr/>
        </p:nvSpPr>
        <p:spPr>
          <a:xfrm flipH="1">
            <a:off x="2074532" y="5243868"/>
            <a:ext cx="2031900" cy="1328400"/>
          </a:xfrm>
          <a:prstGeom prst="rtTriangle">
            <a:avLst/>
          </a:prstGeom>
          <a:solidFill>
            <a:srgbClr val="FFC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0" name="Google Shape;210;g1a4966238b3_0_1"/>
          <p:cNvSpPr/>
          <p:nvPr/>
        </p:nvSpPr>
        <p:spPr>
          <a:xfrm>
            <a:off x="4106432" y="5798312"/>
            <a:ext cx="1197600" cy="774000"/>
          </a:xfrm>
          <a:prstGeom prst="rtTriangle">
            <a:avLst/>
          </a:prstGeom>
          <a:solidFill>
            <a:srgbClr val="FFC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1" name="Google Shape;211;g1a4966238b3_0_1"/>
          <p:cNvSpPr/>
          <p:nvPr/>
        </p:nvSpPr>
        <p:spPr>
          <a:xfrm flipH="1" rot="10800000">
            <a:off x="4833750" y="322675"/>
            <a:ext cx="2031900" cy="12387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1a4966238b3_0_1"/>
          <p:cNvSpPr/>
          <p:nvPr/>
        </p:nvSpPr>
        <p:spPr>
          <a:xfrm rot="10800000">
            <a:off x="6865875" y="299800"/>
            <a:ext cx="2055300" cy="1353900"/>
          </a:xfrm>
          <a:prstGeom prst="rtTriangle">
            <a:avLst/>
          </a:prstGeom>
          <a:solidFill>
            <a:srgbClr val="FFC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1a4966238b3_0_1"/>
          <p:cNvSpPr/>
          <p:nvPr/>
        </p:nvSpPr>
        <p:spPr>
          <a:xfrm rot="10800000">
            <a:off x="3600150" y="299750"/>
            <a:ext cx="1233600" cy="799500"/>
          </a:xfrm>
          <a:prstGeom prst="rtTriangle">
            <a:avLst/>
          </a:prstGeom>
          <a:solidFill>
            <a:srgbClr val="FFC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g1a4966238b3_0_1"/>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g1a4966238b3_0_1"/>
          <p:cNvSpPr txBox="1"/>
          <p:nvPr/>
        </p:nvSpPr>
        <p:spPr>
          <a:xfrm>
            <a:off x="5176300" y="4917388"/>
            <a:ext cx="3331200" cy="7233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Microsoft JhengHei"/>
              <a:buChar char="❖"/>
            </a:pPr>
            <a:r>
              <a:rPr b="1" lang="zh-TW" sz="3500">
                <a:solidFill>
                  <a:schemeClr val="dk1"/>
                </a:solidFill>
                <a:latin typeface="Microsoft JhengHei"/>
                <a:ea typeface="Microsoft JhengHei"/>
                <a:cs typeface="Microsoft JhengHei"/>
                <a:sym typeface="Microsoft JhengHei"/>
              </a:rPr>
              <a:t>點餐</a:t>
            </a:r>
            <a:r>
              <a:rPr b="1" lang="zh-TW" sz="3500">
                <a:solidFill>
                  <a:schemeClr val="dk1"/>
                </a:solidFill>
                <a:latin typeface="Microsoft JhengHei"/>
                <a:ea typeface="Microsoft JhengHei"/>
                <a:cs typeface="Microsoft JhengHei"/>
                <a:sym typeface="Microsoft JhengHei"/>
              </a:rPr>
              <a:t>系統事件</a:t>
            </a:r>
            <a:endParaRPr sz="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19" name="Shape 219"/>
        <p:cNvGrpSpPr/>
        <p:nvPr/>
      </p:nvGrpSpPr>
      <p:grpSpPr>
        <a:xfrm>
          <a:off x="0" y="0"/>
          <a:ext cx="0" cy="0"/>
          <a:chOff x="0" y="0"/>
          <a:chExt cx="0" cy="0"/>
        </a:xfrm>
      </p:grpSpPr>
      <p:sp>
        <p:nvSpPr>
          <p:cNvPr id="220" name="Google Shape;220;p22"/>
          <p:cNvSpPr/>
          <p:nvPr/>
        </p:nvSpPr>
        <p:spPr>
          <a:xfrm>
            <a:off x="0" y="0"/>
            <a:ext cx="9144000" cy="6858000"/>
          </a:xfrm>
          <a:prstGeom prst="frame">
            <a:avLst>
              <a:gd fmla="val 3193"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flipH="1">
            <a:off x="460493" y="442861"/>
            <a:ext cx="692239" cy="714363"/>
          </a:xfrm>
          <a:prstGeom prst="parallelogram">
            <a:avLst>
              <a:gd fmla="val 42949" name="adj"/>
            </a:avLst>
          </a:prstGeom>
          <a:solidFill>
            <a:srgbClr val="B2A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2" name="Google Shape;222;p22"/>
          <p:cNvSpPr/>
          <p:nvPr/>
        </p:nvSpPr>
        <p:spPr>
          <a:xfrm flipH="1">
            <a:off x="7816368" y="453728"/>
            <a:ext cx="692239" cy="714363"/>
          </a:xfrm>
          <a:prstGeom prst="parallelogram">
            <a:avLst>
              <a:gd fmla="val 42949" name="adj"/>
            </a:avLst>
          </a:prstGeom>
          <a:solidFill>
            <a:srgbClr val="B2A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3" name="Google Shape;223;p22"/>
          <p:cNvSpPr/>
          <p:nvPr/>
        </p:nvSpPr>
        <p:spPr>
          <a:xfrm>
            <a:off x="928118" y="442861"/>
            <a:ext cx="692239" cy="714363"/>
          </a:xfrm>
          <a:prstGeom prst="parallelogram">
            <a:avLst>
              <a:gd fmla="val 42949" name="adj"/>
            </a:avLst>
          </a:prstGeom>
          <a:solidFill>
            <a:srgbClr val="B2A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4" name="Google Shape;224;p22"/>
          <p:cNvSpPr/>
          <p:nvPr/>
        </p:nvSpPr>
        <p:spPr>
          <a:xfrm>
            <a:off x="7352853" y="453728"/>
            <a:ext cx="692239" cy="714363"/>
          </a:xfrm>
          <a:prstGeom prst="parallelogram">
            <a:avLst>
              <a:gd fmla="val 42949" name="adj"/>
            </a:avLst>
          </a:prstGeom>
          <a:solidFill>
            <a:srgbClr val="B2A0C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25" name="Google Shape;225;p22"/>
          <p:cNvSpPr/>
          <p:nvPr/>
        </p:nvSpPr>
        <p:spPr>
          <a:xfrm>
            <a:off x="478495" y="399892"/>
            <a:ext cx="8187000" cy="892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5200" u="sng" cap="none" strike="noStrike">
                <a:solidFill>
                  <a:schemeClr val="dk1"/>
                </a:solidFill>
                <a:latin typeface="Microsoft JhengHei"/>
                <a:ea typeface="Microsoft JhengHei"/>
                <a:cs typeface="Microsoft JhengHei"/>
                <a:sym typeface="Microsoft JhengHei"/>
              </a:rPr>
              <a:t>點餐使用案例概念類別列舉</a:t>
            </a:r>
            <a:endParaRPr/>
          </a:p>
        </p:txBody>
      </p:sp>
      <p:graphicFrame>
        <p:nvGraphicFramePr>
          <p:cNvPr id="226" name="Google Shape;226;p22"/>
          <p:cNvGraphicFramePr/>
          <p:nvPr/>
        </p:nvGraphicFramePr>
        <p:xfrm>
          <a:off x="476249" y="1600207"/>
          <a:ext cx="3000000" cy="3000000"/>
        </p:xfrm>
        <a:graphic>
          <a:graphicData uri="http://schemas.openxmlformats.org/drawingml/2006/table">
            <a:tbl>
              <a:tblPr bandRow="1" firstRow="1">
                <a:noFill/>
                <a:tableStyleId>{462D7AE6-F140-4531-85A3-1C2C52AB537B}</a:tableStyleId>
              </a:tblPr>
              <a:tblGrid>
                <a:gridCol w="2009775"/>
                <a:gridCol w="3714750"/>
                <a:gridCol w="2466975"/>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名詞</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原因</a:t>
                      </a:r>
                      <a:endParaRPr b="1" i="0" sz="18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結果(是否為概念類別)</a:t>
                      </a:r>
                      <a:endParaRPr b="1" i="0" sz="1800" u="none" cap="none" strike="noStrike">
                        <a:solidFill>
                          <a:schemeClr val="lt1"/>
                        </a:solidFill>
                        <a:latin typeface="Calibri"/>
                        <a:ea typeface="Calibri"/>
                        <a:cs typeface="Calibri"/>
                        <a:sym typeface="Calibri"/>
                      </a:endParaRPr>
                    </a:p>
                  </a:txBody>
                  <a:tcPr marT="45725" marB="45725" marR="91450" marL="91450"/>
                </a:tc>
              </a:tr>
              <a:tr h="370850">
                <a:tc>
                  <a:txBody>
                    <a:bodyPr/>
                    <a:lstStyle/>
                    <a:p>
                      <a:pPr indent="0" lvl="0" marL="0" rtl="0" algn="ctr">
                        <a:lnSpc>
                          <a:spcPct val="115000"/>
                        </a:lnSpc>
                        <a:spcBef>
                          <a:spcPts val="0"/>
                        </a:spcBef>
                        <a:spcAft>
                          <a:spcPts val="0"/>
                        </a:spcAft>
                        <a:buNone/>
                      </a:pPr>
                      <a:r>
                        <a:rPr lang="zh-TW" sz="1800">
                          <a:latin typeface="Microsoft JhengHei"/>
                          <a:ea typeface="Microsoft JhengHei"/>
                          <a:cs typeface="Microsoft JhengHei"/>
                          <a:sym typeface="Microsoft JhengHei"/>
                        </a:rPr>
                        <a:t>顧客</a:t>
                      </a:r>
                      <a:endParaRPr sz="1800">
                        <a:latin typeface="Microsoft JhengHei"/>
                        <a:ea typeface="Microsoft JhengHei"/>
                        <a:cs typeface="Microsoft JhengHei"/>
                        <a:sym typeface="Microsoft JhengHe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餐廳主要消費者</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是</a:t>
                      </a:r>
                      <a:endParaRPr sz="1800">
                        <a:latin typeface="Calibri"/>
                        <a:ea typeface="Calibri"/>
                        <a:cs typeface="Calibri"/>
                        <a:sym typeface="Calibri"/>
                      </a:endParaRPr>
                    </a:p>
                  </a:txBody>
                  <a:tcPr marT="91425" marB="91425" marR="91425" marL="91425"/>
                </a:tc>
              </a:tr>
              <a:tr h="370850">
                <a:tc>
                  <a:txBody>
                    <a:bodyPr/>
                    <a:lstStyle/>
                    <a:p>
                      <a:pPr indent="0" lvl="0" marL="0" rtl="0" algn="ctr">
                        <a:lnSpc>
                          <a:spcPct val="115000"/>
                        </a:lnSpc>
                        <a:spcBef>
                          <a:spcPts val="0"/>
                        </a:spcBef>
                        <a:spcAft>
                          <a:spcPts val="0"/>
                        </a:spcAft>
                        <a:buNone/>
                      </a:pPr>
                      <a:r>
                        <a:rPr lang="zh-TW" sz="1800">
                          <a:latin typeface="Microsoft JhengHei"/>
                          <a:ea typeface="Microsoft JhengHei"/>
                          <a:cs typeface="Microsoft JhengHei"/>
                          <a:sym typeface="Microsoft JhengHei"/>
                        </a:rPr>
                        <a:t>店員</a:t>
                      </a:r>
                      <a:endParaRPr sz="1800">
                        <a:latin typeface="Microsoft JhengHei"/>
                        <a:ea typeface="Microsoft JhengHei"/>
                        <a:cs typeface="Microsoft JhengHei"/>
                        <a:sym typeface="Microsoft JhengHe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餐廳主要角色</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是</a:t>
                      </a:r>
                      <a:endParaRPr sz="1800">
                        <a:latin typeface="Calibri"/>
                        <a:ea typeface="Calibri"/>
                        <a:cs typeface="Calibri"/>
                        <a:sym typeface="Calibri"/>
                      </a:endParaRPr>
                    </a:p>
                  </a:txBody>
                  <a:tcPr marT="91425" marB="91425" marR="91425" marL="91425"/>
                </a:tc>
              </a:tr>
              <a:tr h="370850">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訂單</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提供店員點餐資訊</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是</a:t>
                      </a:r>
                      <a:endParaRPr sz="1800">
                        <a:latin typeface="Calibri"/>
                        <a:ea typeface="Calibri"/>
                        <a:cs typeface="Calibri"/>
                        <a:sym typeface="Calibri"/>
                      </a:endParaRPr>
                    </a:p>
                  </a:txBody>
                  <a:tcPr marT="91425" marB="91425" marR="91425" marL="91425"/>
                </a:tc>
              </a:tr>
              <a:tr h="370850">
                <a:tc>
                  <a:txBody>
                    <a:bodyPr/>
                    <a:lstStyle/>
                    <a:p>
                      <a:pPr indent="0" lvl="0" marL="0" rtl="0" algn="ctr">
                        <a:lnSpc>
                          <a:spcPct val="115000"/>
                        </a:lnSpc>
                        <a:spcBef>
                          <a:spcPts val="0"/>
                        </a:spcBef>
                        <a:spcAft>
                          <a:spcPts val="0"/>
                        </a:spcAft>
                        <a:buNone/>
                      </a:pPr>
                      <a:r>
                        <a:rPr lang="zh-TW" sz="1800">
                          <a:latin typeface="Microsoft JhengHei"/>
                          <a:ea typeface="Microsoft JhengHei"/>
                          <a:cs typeface="Microsoft JhengHei"/>
                          <a:sym typeface="Microsoft JhengHei"/>
                        </a:rPr>
                        <a:t>點餐畫面</a:t>
                      </a:r>
                      <a:endParaRPr sz="1800">
                        <a:latin typeface="Microsoft JhengHei"/>
                        <a:ea typeface="Microsoft JhengHei"/>
                        <a:cs typeface="Microsoft JhengHei"/>
                        <a:sym typeface="Microsoft JhengHe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提供顧客點餐資訊</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是</a:t>
                      </a:r>
                      <a:endParaRPr sz="1800">
                        <a:latin typeface="Calibri"/>
                        <a:ea typeface="Calibri"/>
                        <a:cs typeface="Calibri"/>
                        <a:sym typeface="Calibri"/>
                      </a:endParaRPr>
                    </a:p>
                  </a:txBody>
                  <a:tcPr marT="91425" marB="91425" marR="91425" marL="91425"/>
                </a:tc>
              </a:tr>
              <a:tr h="370850">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點餐項目</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系統確認點餐項目，儲存訂單</a:t>
                      </a:r>
                      <a:endParaRPr sz="1800">
                        <a:latin typeface="Calibri"/>
                        <a:ea typeface="Calibri"/>
                        <a:cs typeface="Calibri"/>
                        <a:sym typeface="Calibri"/>
                      </a:endParaRPr>
                    </a:p>
                  </a:txBody>
                  <a:tcPr marT="91425" marB="91425" marR="91425" marL="91425">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800"/>
                        <a:t>是</a:t>
                      </a:r>
                      <a:endParaRPr sz="1800">
                        <a:latin typeface="Calibri"/>
                        <a:ea typeface="Calibri"/>
                        <a:cs typeface="Calibri"/>
                        <a:sym typeface="Calibri"/>
                      </a:endParaRPr>
                    </a:p>
                  </a:txBody>
                  <a:tcPr marT="91425" marB="91425" marR="91425" marL="91425">
                    <a:lnB cap="flat" cmpd="sng" w="12700">
                      <a:solidFill>
                        <a:schemeClr val="lt1"/>
                      </a:solidFill>
                      <a:prstDash val="solid"/>
                      <a:round/>
                      <a:headEnd len="sm" w="sm" type="none"/>
                      <a:tailEnd len="sm" w="sm" type="none"/>
                    </a:lnB>
                  </a:tcPr>
                </a:tc>
              </a:tr>
              <a:tr h="370850">
                <a:tc>
                  <a:txBody>
                    <a:bodyPr/>
                    <a:lstStyle/>
                    <a:p>
                      <a:pPr indent="0" lvl="0" marL="0" rtl="0" algn="ctr">
                        <a:lnSpc>
                          <a:spcPct val="115000"/>
                        </a:lnSpc>
                        <a:spcBef>
                          <a:spcPts val="0"/>
                        </a:spcBef>
                        <a:spcAft>
                          <a:spcPts val="0"/>
                        </a:spcAft>
                        <a:buNone/>
                      </a:pPr>
                      <a:r>
                        <a:rPr lang="zh-TW" sz="1800"/>
                        <a:t>桌號</a:t>
                      </a:r>
                      <a:endParaRPr sz="1800">
                        <a:latin typeface="Calibri"/>
                        <a:ea typeface="Calibri"/>
                        <a:cs typeface="Calibri"/>
                        <a:sym typeface="Calibri"/>
                      </a:endParaRPr>
                    </a:p>
                  </a:txBody>
                  <a:tcPr marT="91425" marB="91425" marR="91425" marL="91425">
                    <a:lnR cap="flat" cmpd="sng" w="12700">
                      <a:solidFill>
                        <a:schemeClr val="lt1"/>
                      </a:solidFill>
                      <a:prstDash val="solid"/>
                      <a:round/>
                      <a:headEnd len="sm" w="sm" type="none"/>
                      <a:tailEnd len="sm" w="sm" type="none"/>
                    </a:lnR>
                  </a:tcPr>
                </a:tc>
                <a:tc>
                  <a:txBody>
                    <a:bodyPr/>
                    <a:lstStyle/>
                    <a:p>
                      <a:pPr indent="0" lvl="0" marL="0" rtl="0" algn="ctr">
                        <a:lnSpc>
                          <a:spcPct val="115000"/>
                        </a:lnSpc>
                        <a:spcBef>
                          <a:spcPts val="0"/>
                        </a:spcBef>
                        <a:spcAft>
                          <a:spcPts val="0"/>
                        </a:spcAft>
                        <a:buNone/>
                      </a:pPr>
                      <a:r>
                        <a:rPr lang="zh-TW" sz="1800"/>
                        <a:t>送餐位置，為顧客屬性</a:t>
                      </a:r>
                      <a:endParaRPr sz="1800">
                        <a:latin typeface="Calibri"/>
                        <a:ea typeface="Calibri"/>
                        <a:cs typeface="Calibri"/>
                        <a:sym typeface="Calibri"/>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t>否</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項目數量</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為</a:t>
                      </a:r>
                      <a:r>
                        <a:rPr lang="zh-TW" sz="1800"/>
                        <a:t>點餐項目</a:t>
                      </a:r>
                      <a:r>
                        <a:rPr lang="zh-TW" sz="1800">
                          <a:latin typeface="Calibri"/>
                          <a:ea typeface="Calibri"/>
                          <a:cs typeface="Calibri"/>
                          <a:sym typeface="Calibri"/>
                        </a:rPr>
                        <a:t>屬性</a:t>
                      </a:r>
                      <a:endParaRPr sz="1800">
                        <a:latin typeface="Calibri"/>
                        <a:ea typeface="Calibri"/>
                        <a:cs typeface="Calibri"/>
                        <a:sym typeface="Calibri"/>
                      </a:endParaRPr>
                    </a:p>
                  </a:txBody>
                  <a:tcPr marT="91425" marB="91425" marR="91425" marL="91425">
                    <a:lnT cap="flat" cmpd="sng" w="12700">
                      <a:solidFill>
                        <a:schemeClr val="lt1"/>
                      </a:solidFill>
                      <a:prstDash val="solid"/>
                      <a:round/>
                      <a:headEnd len="sm" w="sm" type="none"/>
                      <a:tailEnd len="sm" w="sm" type="none"/>
                    </a:lnT>
                  </a:tcPr>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否</a:t>
                      </a:r>
                      <a:endParaRPr sz="1800">
                        <a:latin typeface="Calibri"/>
                        <a:ea typeface="Calibri"/>
                        <a:cs typeface="Calibri"/>
                        <a:sym typeface="Calibri"/>
                      </a:endParaRPr>
                    </a:p>
                  </a:txBody>
                  <a:tcPr marT="91425" marB="91425" marR="91425" marL="91425">
                    <a:lnT cap="flat" cmpd="sng" w="12700">
                      <a:solidFill>
                        <a:schemeClr val="lt1"/>
                      </a:solidFill>
                      <a:prstDash val="solid"/>
                      <a:round/>
                      <a:headEnd len="sm" w="sm" type="none"/>
                      <a:tailEnd len="sm" w="sm" type="none"/>
                    </a:lnT>
                  </a:tcPr>
                </a:tc>
              </a:tr>
              <a:tr h="370850">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訂單紀錄</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為</a:t>
                      </a:r>
                      <a:r>
                        <a:rPr lang="zh-TW" sz="1800">
                          <a:latin typeface="Calibri"/>
                          <a:ea typeface="Calibri"/>
                          <a:cs typeface="Calibri"/>
                          <a:sym typeface="Calibri"/>
                        </a:rPr>
                        <a:t>交易</a:t>
                      </a:r>
                      <a:r>
                        <a:rPr lang="zh-TW" sz="1800">
                          <a:latin typeface="Calibri"/>
                          <a:ea typeface="Calibri"/>
                          <a:cs typeface="Calibri"/>
                          <a:sym typeface="Calibri"/>
                        </a:rPr>
                        <a:t>紀錄</a:t>
                      </a:r>
                      <a:r>
                        <a:rPr lang="zh-TW" sz="1800"/>
                        <a:t>，點餐項目屬性</a:t>
                      </a:r>
                      <a:endParaRPr sz="1800">
                        <a:latin typeface="Calibri"/>
                        <a:ea typeface="Calibri"/>
                        <a:cs typeface="Calibri"/>
                        <a:sym typeface="Calibri"/>
                      </a:endParaRPr>
                    </a:p>
                  </a:txBody>
                  <a:tcPr marT="91425" marB="91425" marR="91425" marL="91425"/>
                </a:tc>
                <a:tc>
                  <a:txBody>
                    <a:bodyPr/>
                    <a:lstStyle/>
                    <a:p>
                      <a:pPr indent="0" lvl="0" marL="0" rtl="0" algn="ctr">
                        <a:lnSpc>
                          <a:spcPct val="115000"/>
                        </a:lnSpc>
                        <a:spcBef>
                          <a:spcPts val="0"/>
                        </a:spcBef>
                        <a:spcAft>
                          <a:spcPts val="0"/>
                        </a:spcAft>
                        <a:buNone/>
                      </a:pPr>
                      <a:r>
                        <a:rPr lang="zh-TW" sz="1800">
                          <a:latin typeface="Calibri"/>
                          <a:ea typeface="Calibri"/>
                          <a:cs typeface="Calibri"/>
                          <a:sym typeface="Calibri"/>
                        </a:rPr>
                        <a:t>否</a:t>
                      </a:r>
                      <a:endParaRPr sz="1800">
                        <a:latin typeface="Calibri"/>
                        <a:ea typeface="Calibri"/>
                        <a:cs typeface="Calibri"/>
                        <a:sym typeface="Calibri"/>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g18615392c17_0_29"/>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g18615392c17_0_29"/>
          <p:cNvSpPr/>
          <p:nvPr/>
        </p:nvSpPr>
        <p:spPr>
          <a:xfrm>
            <a:off x="351138" y="542300"/>
            <a:ext cx="8441700" cy="486300"/>
          </a:xfrm>
          <a:prstGeom prst="roundRect">
            <a:avLst>
              <a:gd fmla="val 16667" name="adj"/>
            </a:avLst>
          </a:prstGeom>
          <a:solidFill>
            <a:srgbClr val="EAD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g18615392c17_0_29"/>
          <p:cNvSpPr/>
          <p:nvPr/>
        </p:nvSpPr>
        <p:spPr>
          <a:xfrm>
            <a:off x="900688" y="1028525"/>
            <a:ext cx="7379100" cy="52941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34" name="Google Shape;234;g18615392c17_0_29"/>
          <p:cNvGraphicFramePr/>
          <p:nvPr/>
        </p:nvGraphicFramePr>
        <p:xfrm>
          <a:off x="900713" y="1028600"/>
          <a:ext cx="3000000" cy="3000000"/>
        </p:xfrm>
        <a:graphic>
          <a:graphicData uri="http://schemas.openxmlformats.org/drawingml/2006/table">
            <a:tbl>
              <a:tblPr>
                <a:noFill/>
                <a:tableStyleId>{3EAE879F-A851-4AF8-BF3A-904C41E77BED}</a:tableStyleId>
              </a:tblPr>
              <a:tblGrid>
                <a:gridCol w="1756600"/>
                <a:gridCol w="2851575"/>
                <a:gridCol w="2770900"/>
              </a:tblGrid>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使用案例名稱</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製作餐點</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使用案例描述</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平板收到訂單，製作餐點</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主要參與者</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內場店員</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利害關係人與目標</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店員 : 精準製作餐點</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前置條件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顧客送出訂單</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後置條件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正確製作餐點</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rowSpan="2">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主要成功情節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373775">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a:t>
                      </a:r>
                      <a:r>
                        <a:rPr lang="zh-TW" sz="1400" u="none" cap="none" strike="noStrike">
                          <a:solidFill>
                            <a:schemeClr val="dk1"/>
                          </a:solidFill>
                        </a:rPr>
                        <a:t>顧客</a:t>
                      </a:r>
                      <a:r>
                        <a:rPr lang="zh-TW" sz="1400" u="none" cap="none" strike="noStrike"/>
                        <a:t>點好餐，訂單傳至內場。</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2.</a:t>
                      </a:r>
                      <a:r>
                        <a:rPr b="0" i="0" lang="zh-TW" sz="1400" u="none" cap="none" strike="noStrike">
                          <a:solidFill>
                            <a:schemeClr val="dk1"/>
                          </a:solidFill>
                          <a:latin typeface="Arial"/>
                          <a:ea typeface="Arial"/>
                          <a:cs typeface="Arial"/>
                          <a:sym typeface="Arial"/>
                        </a:rPr>
                        <a:t>內場</a:t>
                      </a:r>
                      <a:r>
                        <a:rPr b="0" i="0" lang="zh-TW" sz="1400" u="none" cap="none" strike="noStrike">
                          <a:solidFill>
                            <a:srgbClr val="FF0000"/>
                          </a:solidFill>
                          <a:latin typeface="Arial"/>
                          <a:ea typeface="Arial"/>
                          <a:cs typeface="Arial"/>
                          <a:sym typeface="Arial"/>
                        </a:rPr>
                        <a:t>店員</a:t>
                      </a:r>
                      <a:r>
                        <a:rPr lang="zh-TW" sz="1400" u="none" cap="none" strike="noStrike"/>
                        <a:t>製作</a:t>
                      </a:r>
                      <a:r>
                        <a:rPr lang="zh-TW" sz="1400" u="none" cap="none" strike="noStrike">
                          <a:solidFill>
                            <a:srgbClr val="FF0000"/>
                          </a:solidFill>
                        </a:rPr>
                        <a:t>餐點</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3.製作訂單完成。</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1.接收</a:t>
                      </a:r>
                      <a:r>
                        <a:rPr b="0" i="0" lang="zh-TW" sz="1400" u="none" cap="none" strike="noStrike">
                          <a:solidFill>
                            <a:schemeClr val="dk1"/>
                          </a:solidFill>
                          <a:latin typeface="Arial"/>
                          <a:ea typeface="Arial"/>
                          <a:cs typeface="Arial"/>
                          <a:sym typeface="Arial"/>
                        </a:rPr>
                        <a:t>顧客</a:t>
                      </a:r>
                      <a:r>
                        <a:rPr lang="zh-TW" sz="1400" u="none" cap="none" strike="noStrike">
                          <a:solidFill>
                            <a:srgbClr val="FF0000"/>
                          </a:solidFill>
                        </a:rPr>
                        <a:t>訂單</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2.平板存取</a:t>
                      </a:r>
                      <a:r>
                        <a:rPr lang="zh-TW" sz="1400" u="none" cap="none" strike="noStrike">
                          <a:solidFill>
                            <a:srgbClr val="FF0000"/>
                          </a:solidFill>
                        </a:rPr>
                        <a:t>訂單</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3.</a:t>
                      </a:r>
                      <a:r>
                        <a:rPr b="0" i="0" lang="zh-TW" sz="1400" u="none" cap="none" strike="noStrike">
                          <a:solidFill>
                            <a:schemeClr val="dk1"/>
                          </a:solidFill>
                          <a:latin typeface="Arial"/>
                          <a:ea typeface="Arial"/>
                          <a:cs typeface="Arial"/>
                          <a:sym typeface="Arial"/>
                        </a:rPr>
                        <a:t>訂單</a:t>
                      </a:r>
                      <a:r>
                        <a:rPr lang="zh-TW" sz="1400" u="none" cap="none" strike="noStrike"/>
                        <a:t>完成後顯示訂單已完成。</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例外情節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內場店員製作錯誤訂單，由外場店員告知。</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r h="4355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其他需求</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r>
            </a:tbl>
          </a:graphicData>
        </a:graphic>
      </p:graphicFrame>
      <p:sp>
        <p:nvSpPr>
          <p:cNvPr id="235" name="Google Shape;235;g18615392c17_0_29"/>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18615392c17_0_29"/>
          <p:cNvSpPr txBox="1"/>
          <p:nvPr>
            <p:ph type="title"/>
          </p:nvPr>
        </p:nvSpPr>
        <p:spPr>
          <a:xfrm>
            <a:off x="332200" y="0"/>
            <a:ext cx="85161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zh-TW" sz="5200" u="sng">
                <a:latin typeface="Microsoft JhengHei"/>
                <a:ea typeface="Microsoft JhengHei"/>
                <a:cs typeface="Microsoft JhengHei"/>
                <a:sym typeface="Microsoft JhengHei"/>
              </a:rPr>
              <a:t>製 作 餐 點 使 用 案 例 描 述</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40" name="Shape 240"/>
        <p:cNvGrpSpPr/>
        <p:nvPr/>
      </p:nvGrpSpPr>
      <p:grpSpPr>
        <a:xfrm>
          <a:off x="0" y="0"/>
          <a:ext cx="0" cy="0"/>
          <a:chOff x="0" y="0"/>
          <a:chExt cx="0" cy="0"/>
        </a:xfrm>
      </p:grpSpPr>
      <p:graphicFrame>
        <p:nvGraphicFramePr>
          <p:cNvPr id="241" name="Google Shape;241;g1a4966238b3_0_31"/>
          <p:cNvGraphicFramePr/>
          <p:nvPr/>
        </p:nvGraphicFramePr>
        <p:xfrm>
          <a:off x="529875" y="1920138"/>
          <a:ext cx="3000000" cy="3000000"/>
        </p:xfrm>
        <a:graphic>
          <a:graphicData uri="http://schemas.openxmlformats.org/drawingml/2006/table">
            <a:tbl>
              <a:tblPr>
                <a:noFill/>
                <a:tableStyleId>{3EAE879F-A851-4AF8-BF3A-904C41E77BED}</a:tableStyleId>
              </a:tblPr>
              <a:tblGrid>
                <a:gridCol w="1638300"/>
                <a:gridCol w="1827950"/>
                <a:gridCol w="2234100"/>
                <a:gridCol w="2441550"/>
              </a:tblGrid>
              <a:tr h="457175">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800">
                          <a:solidFill>
                            <a:schemeClr val="lt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u="none" cap="none" strike="noStrike">
                          <a:solidFill>
                            <a:schemeClr val="lt1"/>
                          </a:solidFill>
                          <a:latin typeface="Microsoft JhengHei"/>
                          <a:ea typeface="Microsoft JhengHei"/>
                          <a:cs typeface="Microsoft JhengHei"/>
                          <a:sym typeface="Microsoft JhengHei"/>
                        </a:rPr>
                        <a:t>參與者</a:t>
                      </a:r>
                      <a:endParaRPr sz="1800" u="none" cap="none" strike="noStrike">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a:solidFill>
                            <a:schemeClr val="lt1"/>
                          </a:solidFill>
                          <a:latin typeface="Microsoft JhengHei"/>
                          <a:ea typeface="Microsoft JhengHei"/>
                          <a:cs typeface="Microsoft JhengHei"/>
                          <a:sym typeface="Microsoft JhengHei"/>
                        </a:rPr>
                        <a:t>系統</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zh-TW" sz="1800">
                          <a:solidFill>
                            <a:schemeClr val="lt1"/>
                          </a:solidFill>
                          <a:latin typeface="Microsoft JhengHei"/>
                          <a:ea typeface="Microsoft JhengHei"/>
                          <a:cs typeface="Microsoft JhengHei"/>
                          <a:sym typeface="Microsoft JhengHei"/>
                        </a:rPr>
                        <a:t>系統事件</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1769325">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500" u="none" cap="none" strike="noStrike"/>
                        <a:t>1.</a:t>
                      </a:r>
                      <a:r>
                        <a:rPr lang="zh-TW" sz="1500" u="none" cap="none" strike="noStrike">
                          <a:solidFill>
                            <a:schemeClr val="dk1"/>
                          </a:solidFill>
                        </a:rPr>
                        <a:t>顧客</a:t>
                      </a:r>
                      <a:r>
                        <a:rPr lang="zh-TW" sz="1500" u="none" cap="none" strike="noStrike"/>
                        <a:t>點好餐，訂單傳至內場。</a:t>
                      </a:r>
                      <a:br>
                        <a:rPr lang="zh-TW" sz="1500" u="none" cap="none" strike="noStrike"/>
                      </a:b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2.</a:t>
                      </a:r>
                      <a:r>
                        <a:rPr b="0" i="0" lang="zh-TW" sz="1500" u="none" cap="none" strike="noStrike">
                          <a:solidFill>
                            <a:schemeClr val="dk1"/>
                          </a:solidFill>
                          <a:latin typeface="Arial"/>
                          <a:ea typeface="Arial"/>
                          <a:cs typeface="Arial"/>
                          <a:sym typeface="Arial"/>
                        </a:rPr>
                        <a:t>內場</a:t>
                      </a:r>
                      <a:r>
                        <a:rPr b="0" i="0" lang="zh-TW" sz="1500" u="none" cap="none" strike="noStrike">
                          <a:solidFill>
                            <a:srgbClr val="FF0000"/>
                          </a:solidFill>
                          <a:latin typeface="Arial"/>
                          <a:ea typeface="Arial"/>
                          <a:cs typeface="Arial"/>
                          <a:sym typeface="Arial"/>
                        </a:rPr>
                        <a:t>店員</a:t>
                      </a:r>
                      <a:r>
                        <a:rPr lang="zh-TW" sz="1500" u="none" cap="none" strike="noStrike"/>
                        <a:t>製作</a:t>
                      </a:r>
                      <a:r>
                        <a:rPr lang="zh-TW" sz="1500" u="none" cap="none" strike="noStrike">
                          <a:solidFill>
                            <a:srgbClr val="FF0000"/>
                          </a:solidFill>
                        </a:rPr>
                        <a:t>餐點</a:t>
                      </a:r>
                      <a:r>
                        <a:rPr lang="zh-TW" sz="1500" u="none" cap="none" strike="noStrike"/>
                        <a:t>。</a:t>
                      </a:r>
                      <a:br>
                        <a:rPr lang="zh-TW" sz="1500" u="none" cap="none" strike="noStrike"/>
                      </a:b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3.製作訂單完成。</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500" u="none" cap="none" strike="noStrike"/>
                        <a:t>1.接收</a:t>
                      </a:r>
                      <a:r>
                        <a:rPr b="0" i="0" lang="zh-TW" sz="1500" u="none" cap="none" strike="noStrike">
                          <a:solidFill>
                            <a:schemeClr val="dk1"/>
                          </a:solidFill>
                          <a:latin typeface="Arial"/>
                          <a:ea typeface="Arial"/>
                          <a:cs typeface="Arial"/>
                          <a:sym typeface="Arial"/>
                        </a:rPr>
                        <a:t>顧客</a:t>
                      </a:r>
                      <a:r>
                        <a:rPr lang="zh-TW" sz="1500" u="none" cap="none" strike="noStrike">
                          <a:solidFill>
                            <a:srgbClr val="FF0000"/>
                          </a:solidFill>
                        </a:rPr>
                        <a:t>訂單</a:t>
                      </a:r>
                      <a:r>
                        <a:rPr lang="zh-TW" sz="1500" u="none" cap="none" strike="noStrike"/>
                        <a:t>。</a:t>
                      </a:r>
                      <a:br>
                        <a:rPr lang="zh-TW" sz="1500" u="none" cap="none" strike="noStrike"/>
                      </a:b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2.平板存取</a:t>
                      </a:r>
                      <a:r>
                        <a:rPr lang="zh-TW" sz="1500" u="none" cap="none" strike="noStrike">
                          <a:solidFill>
                            <a:srgbClr val="FF0000"/>
                          </a:solidFill>
                        </a:rPr>
                        <a:t>訂單</a:t>
                      </a:r>
                      <a:r>
                        <a:rPr lang="zh-TW" sz="1500" u="none" cap="none" strike="noStrike"/>
                        <a:t>。</a:t>
                      </a:r>
                      <a:br>
                        <a:rPr lang="zh-TW" sz="1500" u="none" cap="none" strike="noStrike"/>
                      </a:b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3.</a:t>
                      </a:r>
                      <a:r>
                        <a:rPr b="0" i="0" lang="zh-TW" sz="1500" u="none" cap="none" strike="noStrike">
                          <a:solidFill>
                            <a:schemeClr val="dk1"/>
                          </a:solidFill>
                          <a:latin typeface="Arial"/>
                          <a:ea typeface="Arial"/>
                          <a:cs typeface="Arial"/>
                          <a:sym typeface="Arial"/>
                        </a:rPr>
                        <a:t>訂單</a:t>
                      </a:r>
                      <a:r>
                        <a:rPr lang="zh-TW" sz="1500" u="none" cap="none" strike="noStrike"/>
                        <a:t>完成後顯示訂單已完成。</a:t>
                      </a:r>
                      <a:endParaRPr sz="15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1200"/>
                        </a:spcBef>
                        <a:spcAft>
                          <a:spcPts val="0"/>
                        </a:spcAft>
                        <a:buNone/>
                      </a:pPr>
                      <a:r>
                        <a:rPr lang="zh-TW" sz="1800">
                          <a:solidFill>
                            <a:schemeClr val="dk1"/>
                          </a:solidFill>
                        </a:rPr>
                        <a:t>查看餐點紀錄()</a:t>
                      </a:r>
                      <a:endParaRPr sz="1800">
                        <a:solidFill>
                          <a:schemeClr val="dk1"/>
                        </a:solidFill>
                      </a:endParaRPr>
                    </a:p>
                    <a:p>
                      <a:pPr indent="0" lvl="0" marL="0" marR="0" rtl="0" algn="l">
                        <a:lnSpc>
                          <a:spcPct val="100000"/>
                        </a:lnSpc>
                        <a:spcBef>
                          <a:spcPts val="1200"/>
                        </a:spcBef>
                        <a:spcAft>
                          <a:spcPts val="0"/>
                        </a:spcAft>
                        <a:buNone/>
                      </a:pPr>
                      <a:r>
                        <a:rPr lang="zh-TW" sz="1800">
                          <a:solidFill>
                            <a:schemeClr val="dk1"/>
                          </a:solidFill>
                        </a:rPr>
                        <a:t>標記為已製作完成()</a:t>
                      </a:r>
                      <a:endParaRPr sz="1800">
                        <a:solidFill>
                          <a:schemeClr val="dk1"/>
                        </a:solidFill>
                      </a:endParaRPr>
                    </a:p>
                    <a:p>
                      <a:pPr indent="0" lvl="0" marL="0" marR="0" rtl="0" algn="l">
                        <a:lnSpc>
                          <a:spcPct val="100000"/>
                        </a:lnSpc>
                        <a:spcBef>
                          <a:spcPts val="0"/>
                        </a:spcBef>
                        <a:spcAft>
                          <a:spcPts val="0"/>
                        </a:spcAft>
                        <a:buNone/>
                      </a:pPr>
                      <a:r>
                        <a:t/>
                      </a:r>
                      <a:endParaRPr>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42" name="Google Shape;242;g1a4966238b3_0_31"/>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g1a4966238b3_0_31"/>
          <p:cNvSpPr/>
          <p:nvPr/>
        </p:nvSpPr>
        <p:spPr>
          <a:xfrm>
            <a:off x="288150" y="535960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1a4966238b3_0_31"/>
          <p:cNvSpPr/>
          <p:nvPr/>
        </p:nvSpPr>
        <p:spPr>
          <a:xfrm flipH="1">
            <a:off x="2120800" y="5209775"/>
            <a:ext cx="19941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5" name="Google Shape;245;g1a4966238b3_0_31"/>
          <p:cNvSpPr/>
          <p:nvPr/>
        </p:nvSpPr>
        <p:spPr>
          <a:xfrm>
            <a:off x="4114900" y="5762975"/>
            <a:ext cx="11757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46" name="Google Shape;246;g1a4966238b3_0_31"/>
          <p:cNvSpPr/>
          <p:nvPr/>
        </p:nvSpPr>
        <p:spPr>
          <a:xfrm flipH="1" rot="10800000">
            <a:off x="4828750" y="30225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1a4966238b3_0_31"/>
          <p:cNvSpPr/>
          <p:nvPr/>
        </p:nvSpPr>
        <p:spPr>
          <a:xfrm rot="10800000">
            <a:off x="6822975" y="302250"/>
            <a:ext cx="20175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1a4966238b3_0_31"/>
          <p:cNvSpPr/>
          <p:nvPr/>
        </p:nvSpPr>
        <p:spPr>
          <a:xfrm rot="10800000">
            <a:off x="3617950" y="302250"/>
            <a:ext cx="12108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1a4966238b3_0_31"/>
          <p:cNvSpPr txBox="1"/>
          <p:nvPr/>
        </p:nvSpPr>
        <p:spPr>
          <a:xfrm>
            <a:off x="4326575" y="4230050"/>
            <a:ext cx="4345200" cy="7233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Microsoft JhengHei"/>
              <a:buChar char="❖"/>
            </a:pPr>
            <a:r>
              <a:rPr b="1" lang="zh-TW" sz="3500">
                <a:solidFill>
                  <a:schemeClr val="dk1"/>
                </a:solidFill>
                <a:latin typeface="Microsoft JhengHei"/>
                <a:ea typeface="Microsoft JhengHei"/>
                <a:cs typeface="Microsoft JhengHei"/>
                <a:sym typeface="Microsoft JhengHei"/>
              </a:rPr>
              <a:t>製作餐點</a:t>
            </a:r>
            <a:r>
              <a:rPr b="1" lang="zh-TW" sz="3500">
                <a:solidFill>
                  <a:schemeClr val="dk1"/>
                </a:solidFill>
                <a:latin typeface="Microsoft JhengHei"/>
                <a:ea typeface="Microsoft JhengHei"/>
                <a:cs typeface="Microsoft JhengHei"/>
                <a:sym typeface="Microsoft JhengHei"/>
              </a:rPr>
              <a:t>系統事件</a:t>
            </a:r>
            <a:endParaRPr sz="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53" name="Shape 253"/>
        <p:cNvGrpSpPr/>
        <p:nvPr/>
      </p:nvGrpSpPr>
      <p:grpSpPr>
        <a:xfrm>
          <a:off x="0" y="0"/>
          <a:ext cx="0" cy="0"/>
          <a:chOff x="0" y="0"/>
          <a:chExt cx="0" cy="0"/>
        </a:xfrm>
      </p:grpSpPr>
      <p:sp>
        <p:nvSpPr>
          <p:cNvPr id="254" name="Google Shape;254;p23"/>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3"/>
          <p:cNvSpPr/>
          <p:nvPr/>
        </p:nvSpPr>
        <p:spPr>
          <a:xfrm flipH="1">
            <a:off x="342840" y="538483"/>
            <a:ext cx="692100" cy="714300"/>
          </a:xfrm>
          <a:prstGeom prst="parallelogram">
            <a:avLst>
              <a:gd fmla="val 42949" name="adj"/>
            </a:avLst>
          </a:prstGeom>
          <a:solidFill>
            <a:srgbClr val="EAD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6" name="Google Shape;256;p23"/>
          <p:cNvSpPr/>
          <p:nvPr/>
        </p:nvSpPr>
        <p:spPr>
          <a:xfrm flipH="1">
            <a:off x="8020244" y="538481"/>
            <a:ext cx="692239" cy="714363"/>
          </a:xfrm>
          <a:prstGeom prst="parallelogram">
            <a:avLst>
              <a:gd fmla="val 42949" name="adj"/>
            </a:avLst>
          </a:prstGeom>
          <a:solidFill>
            <a:srgbClr val="EAD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7" name="Google Shape;257;p23"/>
          <p:cNvSpPr/>
          <p:nvPr/>
        </p:nvSpPr>
        <p:spPr>
          <a:xfrm>
            <a:off x="7503329" y="538469"/>
            <a:ext cx="692100" cy="714300"/>
          </a:xfrm>
          <a:prstGeom prst="parallelogram">
            <a:avLst>
              <a:gd fmla="val 42949" name="adj"/>
            </a:avLst>
          </a:prstGeom>
          <a:solidFill>
            <a:srgbClr val="EAD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8" name="Google Shape;258;p23"/>
          <p:cNvSpPr/>
          <p:nvPr/>
        </p:nvSpPr>
        <p:spPr>
          <a:xfrm>
            <a:off x="892639" y="538485"/>
            <a:ext cx="692100" cy="714300"/>
          </a:xfrm>
          <a:prstGeom prst="parallelogram">
            <a:avLst>
              <a:gd fmla="val 42949" name="adj"/>
            </a:avLst>
          </a:prstGeom>
          <a:solidFill>
            <a:srgbClr val="EAD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59" name="Google Shape;259;p23"/>
          <p:cNvSpPr/>
          <p:nvPr/>
        </p:nvSpPr>
        <p:spPr>
          <a:xfrm>
            <a:off x="263051" y="538481"/>
            <a:ext cx="88023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4800" u="sng" cap="none" strike="noStrike">
                <a:solidFill>
                  <a:srgbClr val="000000"/>
                </a:solidFill>
                <a:latin typeface="Microsoft JhengHei"/>
                <a:ea typeface="Microsoft JhengHei"/>
                <a:cs typeface="Microsoft JhengHei"/>
                <a:sym typeface="Microsoft JhengHei"/>
              </a:rPr>
              <a:t>製作餐點使用案例概念類別列舉</a:t>
            </a:r>
            <a:endParaRPr/>
          </a:p>
        </p:txBody>
      </p:sp>
      <p:graphicFrame>
        <p:nvGraphicFramePr>
          <p:cNvPr id="260" name="Google Shape;260;p23"/>
          <p:cNvGraphicFramePr/>
          <p:nvPr/>
        </p:nvGraphicFramePr>
        <p:xfrm>
          <a:off x="476249" y="2032482"/>
          <a:ext cx="3000000" cy="3000000"/>
        </p:xfrm>
        <a:graphic>
          <a:graphicData uri="http://schemas.openxmlformats.org/drawingml/2006/table">
            <a:tbl>
              <a:tblPr bandRow="1" firstRow="1">
                <a:noFill/>
                <a:tableStyleId>{462D7AE6-F140-4531-85A3-1C2C52AB537B}</a:tableStyleId>
              </a:tblPr>
              <a:tblGrid>
                <a:gridCol w="2009775"/>
                <a:gridCol w="3714750"/>
                <a:gridCol w="2466975"/>
              </a:tblGrid>
              <a:tr h="370850">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名詞</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原因</a:t>
                      </a:r>
                      <a:endParaRPr b="1" i="0" sz="18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結果(是否為概念類別)</a:t>
                      </a:r>
                      <a:endParaRPr b="1" i="0" sz="1800" u="none" cap="none" strike="noStrike">
                        <a:solidFill>
                          <a:schemeClr val="lt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店員</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餐廳主要角色</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nchor="ct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nchor="ct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訂單</a:t>
                      </a:r>
                      <a:endParaRPr b="0" i="0" sz="1800" u="none" cap="none" strike="noStrike">
                        <a:solidFill>
                          <a:schemeClr val="dk1"/>
                        </a:solidFill>
                        <a:latin typeface="Calibri"/>
                        <a:ea typeface="Calibri"/>
                        <a:cs typeface="Calibri"/>
                        <a:sym typeface="Calibri"/>
                      </a:endParaRPr>
                    </a:p>
                  </a:txBody>
                  <a:tcPr marT="45725" marB="45725" marR="91450" marL="91450" anchor="ctr">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SzPts val="1100"/>
                        <a:buNone/>
                      </a:pPr>
                      <a:r>
                        <a:rPr lang="zh-TW" sz="1800"/>
                        <a:t>提供店員點餐資訊</a:t>
                      </a:r>
                      <a:endParaRPr sz="1800"/>
                    </a:p>
                  </a:txBody>
                  <a:tcPr marT="45725" marB="45725" marR="91450" marL="91450" anchor="ctr">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nchor="ctr">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餐點</a:t>
                      </a:r>
                      <a:endParaRPr b="0" i="0" sz="1800" u="none" cap="none" strike="noStrike">
                        <a:solidFill>
                          <a:schemeClr val="dk1"/>
                        </a:solidFill>
                        <a:latin typeface="Calibri"/>
                        <a:ea typeface="Calibri"/>
                        <a:cs typeface="Calibri"/>
                        <a:sym typeface="Calibri"/>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店員製作餐點</a:t>
                      </a:r>
                      <a:endParaRPr b="0" i="0" sz="1800" u="none" cap="none" strike="noStrike">
                        <a:solidFill>
                          <a:schemeClr val="dk1"/>
                        </a:solidFill>
                        <a:latin typeface="Calibri"/>
                        <a:ea typeface="Calibri"/>
                        <a:cs typeface="Calibri"/>
                        <a:sym typeface="Calibri"/>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t>否</a:t>
                      </a:r>
                      <a:endParaRPr b="0" i="0" sz="1800" u="none" cap="none" strike="noStrike">
                        <a:solidFill>
                          <a:schemeClr val="dk1"/>
                        </a:solidFill>
                        <a:latin typeface="Calibri"/>
                        <a:ea typeface="Calibri"/>
                        <a:cs typeface="Calibri"/>
                        <a:sym typeface="Calibri"/>
                      </a:endParaRPr>
                    </a:p>
                  </a:txBody>
                  <a:tcPr marT="45725" marB="45725" marR="91450" marL="91450" anchor="ctr">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bl>
          </a:graphicData>
        </a:graphic>
      </p:graphicFrame>
      <p:pic>
        <p:nvPicPr>
          <p:cNvPr descr="令人驚艷的日式刨冰！花蓮浪花丸本店「彩色熊冰」萌到捨不得吃| 旅遊| 聯合新聞網" id="261" name="Google Shape;261;p23"/>
          <p:cNvPicPr preferRelativeResize="0"/>
          <p:nvPr/>
        </p:nvPicPr>
        <p:blipFill rotWithShape="1">
          <a:blip r:embed="rId3">
            <a:alphaModFix/>
          </a:blip>
          <a:srcRect b="4950" l="0" r="0" t="6600"/>
          <a:stretch/>
        </p:blipFill>
        <p:spPr>
          <a:xfrm>
            <a:off x="1265383" y="4178872"/>
            <a:ext cx="3202857" cy="1888589"/>
          </a:xfrm>
          <a:prstGeom prst="rect">
            <a:avLst/>
          </a:prstGeom>
          <a:noFill/>
          <a:ln>
            <a:noFill/>
          </a:ln>
        </p:spPr>
      </p:pic>
      <p:pic>
        <p:nvPicPr>
          <p:cNvPr descr="Menu | 自由沛冰品。桃園冰店桃園刨冰桃園豆花桃園藝文特區美食桃園藝文特區宵夜@蹦啾♥謝蘿莉La vie heureuse" id="262" name="Google Shape;262;p23"/>
          <p:cNvPicPr preferRelativeResize="0"/>
          <p:nvPr/>
        </p:nvPicPr>
        <p:blipFill rotWithShape="1">
          <a:blip r:embed="rId4">
            <a:alphaModFix/>
          </a:blip>
          <a:srcRect b="0" l="0" r="0" t="0"/>
          <a:stretch/>
        </p:blipFill>
        <p:spPr>
          <a:xfrm>
            <a:off x="4924044" y="4178872"/>
            <a:ext cx="2832885" cy="188858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8615392c17_0_14"/>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g18615392c17_0_14"/>
          <p:cNvSpPr/>
          <p:nvPr/>
        </p:nvSpPr>
        <p:spPr>
          <a:xfrm>
            <a:off x="1201200" y="344200"/>
            <a:ext cx="6741600" cy="402600"/>
          </a:xfrm>
          <a:prstGeom prst="roundRect">
            <a:avLst>
              <a:gd fmla="val 16667" name="adj"/>
            </a:avLst>
          </a:prstGeom>
          <a:solidFill>
            <a:srgbClr val="DD7E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269" name="Google Shape;269;g18615392c17_0_14"/>
          <p:cNvGraphicFramePr/>
          <p:nvPr/>
        </p:nvGraphicFramePr>
        <p:xfrm>
          <a:off x="937225" y="799250"/>
          <a:ext cx="3000000" cy="3000000"/>
        </p:xfrm>
        <a:graphic>
          <a:graphicData uri="http://schemas.openxmlformats.org/drawingml/2006/table">
            <a:tbl>
              <a:tblPr>
                <a:noFill/>
                <a:tableStyleId>{3EAE879F-A851-4AF8-BF3A-904C41E77BED}</a:tableStyleId>
              </a:tblPr>
              <a:tblGrid>
                <a:gridCol w="1608675"/>
                <a:gridCol w="2841975"/>
                <a:gridCol w="2818900"/>
              </a:tblGrid>
              <a:tr h="54582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使用案例名稱</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送餐</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5712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使用案例描述</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350"/>
                        <a:buFont typeface="Arial"/>
                        <a:buNone/>
                      </a:pPr>
                      <a:r>
                        <a:rPr lang="zh-TW" sz="1350" u="none" cap="none" strike="noStrike">
                          <a:solidFill>
                            <a:schemeClr val="dk1"/>
                          </a:solidFill>
                        </a:rPr>
                        <a:t>店員做好餐點，交至客人手中</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主要參與者</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店員</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利害關係人與目標</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店員 : 加快送餐速度</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前置條件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餐點製作完成</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後置條件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快速準確送餐</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rowSpan="2">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主要成功情節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6075">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1.餐點製作完成後</a:t>
                      </a:r>
                      <a:br>
                        <a:rPr lang="zh-TW" sz="1400" u="none" cap="none" strike="noStrike"/>
                      </a:br>
                      <a:r>
                        <a:rPr lang="zh-TW" sz="1400" u="none" cap="none" strike="noStrike"/>
                        <a:t>   交由</a:t>
                      </a:r>
                      <a:r>
                        <a:rPr lang="zh-TW" sz="1400" u="none" cap="none" strike="noStrike">
                          <a:solidFill>
                            <a:schemeClr val="dk1"/>
                          </a:solidFill>
                        </a:rPr>
                        <a:t>外場</a:t>
                      </a:r>
                      <a:r>
                        <a:rPr lang="zh-TW" sz="1400" u="none" cap="none" strike="noStrike">
                          <a:solidFill>
                            <a:srgbClr val="FF0000"/>
                          </a:solidFill>
                        </a:rPr>
                        <a:t>店員</a:t>
                      </a:r>
                      <a:r>
                        <a:rPr lang="zh-TW" sz="1400" u="none" cap="none" strike="noStrike"/>
                        <a:t>送餐。</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2.將</a:t>
                      </a:r>
                      <a:r>
                        <a:rPr lang="zh-TW" sz="1400" u="none" cap="none" strike="noStrike">
                          <a:solidFill>
                            <a:srgbClr val="FF0000"/>
                          </a:solidFill>
                        </a:rPr>
                        <a:t>餐點</a:t>
                      </a:r>
                      <a:r>
                        <a:rPr lang="zh-TW" sz="1400" u="none" cap="none" strike="noStrike"/>
                        <a:t>送至</a:t>
                      </a:r>
                      <a:r>
                        <a:rPr lang="zh-TW" sz="1400" u="none" cap="none" strike="noStrike">
                          <a:solidFill>
                            <a:srgbClr val="FF0000"/>
                          </a:solidFill>
                        </a:rPr>
                        <a:t>顧客</a:t>
                      </a:r>
                      <a:r>
                        <a:rPr lang="zh-TW"/>
                        <a:t>對應</a:t>
                      </a:r>
                      <a:r>
                        <a:rPr lang="zh-TW">
                          <a:solidFill>
                            <a:srgbClr val="FF0000"/>
                          </a:solidFill>
                        </a:rPr>
                        <a:t>桌號</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3.與顧客確認餐點無誤。</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a:t>
                      </a:r>
                      <a:r>
                        <a:rPr lang="zh-TW" sz="1400" u="none" cap="none" strike="noStrike">
                          <a:solidFill>
                            <a:srgbClr val="FF0000"/>
                          </a:solidFill>
                        </a:rPr>
                        <a:t>訂單標記</a:t>
                      </a:r>
                      <a:r>
                        <a:rPr lang="zh-TW" sz="1400" u="none" cap="none" strike="noStrike"/>
                        <a:t>已送達。</a:t>
                      </a:r>
                      <a:endParaRPr sz="14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例外情節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顧客反應送餐錯誤，需店員告知內場。</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66075">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其他需求</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bl>
          </a:graphicData>
        </a:graphic>
      </p:graphicFrame>
      <p:sp>
        <p:nvSpPr>
          <p:cNvPr id="270" name="Google Shape;270;g18615392c17_0_14"/>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g18615392c17_0_14"/>
          <p:cNvSpPr txBox="1"/>
          <p:nvPr>
            <p:ph type="title"/>
          </p:nvPr>
        </p:nvSpPr>
        <p:spPr>
          <a:xfrm>
            <a:off x="1201200" y="-159325"/>
            <a:ext cx="6741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1100"/>
              <a:buFont typeface="Arial"/>
              <a:buNone/>
            </a:pPr>
            <a:r>
              <a:rPr b="1" lang="zh-TW" sz="5200" u="sng">
                <a:latin typeface="Microsoft JhengHei"/>
                <a:ea typeface="Microsoft JhengHei"/>
                <a:cs typeface="Microsoft JhengHei"/>
                <a:sym typeface="Microsoft JhengHei"/>
              </a:rPr>
              <a:t>送 餐 使 用 案 例 描 述</a:t>
            </a:r>
            <a:endParaRPr sz="4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75" name="Shape 275"/>
        <p:cNvGrpSpPr/>
        <p:nvPr/>
      </p:nvGrpSpPr>
      <p:grpSpPr>
        <a:xfrm>
          <a:off x="0" y="0"/>
          <a:ext cx="0" cy="0"/>
          <a:chOff x="0" y="0"/>
          <a:chExt cx="0" cy="0"/>
        </a:xfrm>
      </p:grpSpPr>
      <p:sp>
        <p:nvSpPr>
          <p:cNvPr id="276" name="Google Shape;276;g1a4966238b3_0_53"/>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g1a4966238b3_0_53"/>
          <p:cNvSpPr/>
          <p:nvPr/>
        </p:nvSpPr>
        <p:spPr>
          <a:xfrm>
            <a:off x="288150" y="535960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1a4966238b3_0_53"/>
          <p:cNvSpPr/>
          <p:nvPr/>
        </p:nvSpPr>
        <p:spPr>
          <a:xfrm flipH="1">
            <a:off x="2120800" y="5209775"/>
            <a:ext cx="19941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9" name="Google Shape;279;g1a4966238b3_0_53"/>
          <p:cNvSpPr/>
          <p:nvPr/>
        </p:nvSpPr>
        <p:spPr>
          <a:xfrm>
            <a:off x="4114900" y="5762975"/>
            <a:ext cx="11757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0" name="Google Shape;280;g1a4966238b3_0_53"/>
          <p:cNvSpPr/>
          <p:nvPr/>
        </p:nvSpPr>
        <p:spPr>
          <a:xfrm flipH="1" rot="10800000">
            <a:off x="4828750" y="30225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1a4966238b3_0_53"/>
          <p:cNvSpPr/>
          <p:nvPr/>
        </p:nvSpPr>
        <p:spPr>
          <a:xfrm rot="10800000">
            <a:off x="6822975" y="302250"/>
            <a:ext cx="20175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a4966238b3_0_53"/>
          <p:cNvSpPr/>
          <p:nvPr/>
        </p:nvSpPr>
        <p:spPr>
          <a:xfrm rot="10800000">
            <a:off x="3617950" y="302250"/>
            <a:ext cx="12108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283" name="Google Shape;283;g1a4966238b3_0_53"/>
          <p:cNvGraphicFramePr/>
          <p:nvPr/>
        </p:nvGraphicFramePr>
        <p:xfrm>
          <a:off x="529875" y="1920138"/>
          <a:ext cx="3000000" cy="3000000"/>
        </p:xfrm>
        <a:graphic>
          <a:graphicData uri="http://schemas.openxmlformats.org/drawingml/2006/table">
            <a:tbl>
              <a:tblPr>
                <a:noFill/>
                <a:tableStyleId>{3EAE879F-A851-4AF8-BF3A-904C41E77BED}</a:tableStyleId>
              </a:tblPr>
              <a:tblGrid>
                <a:gridCol w="1638300"/>
                <a:gridCol w="2139175"/>
                <a:gridCol w="1922875"/>
                <a:gridCol w="2441550"/>
              </a:tblGrid>
              <a:tr h="457175">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800">
                          <a:solidFill>
                            <a:schemeClr val="lt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u="none" cap="none" strike="noStrike">
                          <a:solidFill>
                            <a:schemeClr val="lt1"/>
                          </a:solidFill>
                          <a:latin typeface="Microsoft JhengHei"/>
                          <a:ea typeface="Microsoft JhengHei"/>
                          <a:cs typeface="Microsoft JhengHei"/>
                          <a:sym typeface="Microsoft JhengHei"/>
                        </a:rPr>
                        <a:t>參與者</a:t>
                      </a:r>
                      <a:endParaRPr sz="1800" u="none" cap="none" strike="noStrike">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a:solidFill>
                            <a:schemeClr val="lt1"/>
                          </a:solidFill>
                          <a:latin typeface="Microsoft JhengHei"/>
                          <a:ea typeface="Microsoft JhengHei"/>
                          <a:cs typeface="Microsoft JhengHei"/>
                          <a:sym typeface="Microsoft JhengHei"/>
                        </a:rPr>
                        <a:t>系統</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zh-TW" sz="1800">
                          <a:solidFill>
                            <a:schemeClr val="lt1"/>
                          </a:solidFill>
                          <a:latin typeface="Microsoft JhengHei"/>
                          <a:ea typeface="Microsoft JhengHei"/>
                          <a:cs typeface="Microsoft JhengHei"/>
                          <a:sym typeface="Microsoft JhengHei"/>
                        </a:rPr>
                        <a:t>系統事件</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1769325">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500" u="none" cap="none" strike="noStrike"/>
                        <a:t>1.餐點製作完成後</a:t>
                      </a:r>
                      <a:br>
                        <a:rPr lang="zh-TW" sz="1500" u="none" cap="none" strike="noStrike"/>
                      </a:br>
                      <a:r>
                        <a:rPr lang="zh-TW" sz="1500" u="none" cap="none" strike="noStrike"/>
                        <a:t>   交由</a:t>
                      </a:r>
                      <a:r>
                        <a:rPr lang="zh-TW" sz="1500" u="none" cap="none" strike="noStrike">
                          <a:solidFill>
                            <a:schemeClr val="dk1"/>
                          </a:solidFill>
                        </a:rPr>
                        <a:t>外場</a:t>
                      </a:r>
                      <a:r>
                        <a:rPr lang="zh-TW" sz="1500" u="none" cap="none" strike="noStrike">
                          <a:solidFill>
                            <a:srgbClr val="FF0000"/>
                          </a:solidFill>
                        </a:rPr>
                        <a:t>店員</a:t>
                      </a:r>
                      <a:r>
                        <a:rPr lang="zh-TW" sz="1500" u="none" cap="none" strike="noStrike"/>
                        <a:t>送餐。</a:t>
                      </a:r>
                      <a:endParaRPr sz="1500" u="none" cap="none" strike="noStrike"/>
                    </a:p>
                    <a:p>
                      <a:pPr indent="0" lvl="0" marL="0" marR="0" rtl="0" algn="l">
                        <a:lnSpc>
                          <a:spcPct val="100000"/>
                        </a:lnSpc>
                        <a:spcBef>
                          <a:spcPts val="0"/>
                        </a:spcBef>
                        <a:spcAft>
                          <a:spcPts val="0"/>
                        </a:spcAft>
                        <a:buClr>
                          <a:srgbClr val="000000"/>
                        </a:buClr>
                        <a:buSzPts val="1400"/>
                        <a:buFont typeface="Arial"/>
                        <a:buNone/>
                      </a:pPr>
                      <a:r>
                        <a:t/>
                      </a: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2.將</a:t>
                      </a:r>
                      <a:r>
                        <a:rPr lang="zh-TW" sz="1500" u="none" cap="none" strike="noStrike">
                          <a:solidFill>
                            <a:srgbClr val="FF0000"/>
                          </a:solidFill>
                        </a:rPr>
                        <a:t>餐點</a:t>
                      </a:r>
                      <a:r>
                        <a:rPr lang="zh-TW" sz="1500" u="none" cap="none" strike="noStrike"/>
                        <a:t>送至</a:t>
                      </a:r>
                      <a:r>
                        <a:rPr lang="zh-TW" sz="1500" u="none" cap="none" strike="noStrike">
                          <a:solidFill>
                            <a:srgbClr val="FF0000"/>
                          </a:solidFill>
                        </a:rPr>
                        <a:t>顧客</a:t>
                      </a:r>
                      <a:r>
                        <a:rPr lang="zh-TW" sz="1500"/>
                        <a:t>對應</a:t>
                      </a:r>
                      <a:r>
                        <a:rPr lang="zh-TW" sz="1500">
                          <a:solidFill>
                            <a:srgbClr val="FF0000"/>
                          </a:solidFill>
                        </a:rPr>
                        <a:t>桌號</a:t>
                      </a:r>
                      <a:r>
                        <a:rPr lang="zh-TW" sz="1500" u="none" cap="none" strike="noStrike"/>
                        <a:t>。</a:t>
                      </a:r>
                      <a:br>
                        <a:rPr lang="zh-TW" sz="1500" u="none" cap="none" strike="noStrike"/>
                      </a:br>
                      <a:endParaRPr sz="1500" u="none" cap="none" strike="noStrike"/>
                    </a:p>
                    <a:p>
                      <a:pPr indent="0" lvl="0" marL="0" marR="0" rtl="0" algn="l">
                        <a:lnSpc>
                          <a:spcPct val="100000"/>
                        </a:lnSpc>
                        <a:spcBef>
                          <a:spcPts val="0"/>
                        </a:spcBef>
                        <a:spcAft>
                          <a:spcPts val="0"/>
                        </a:spcAft>
                        <a:buClr>
                          <a:srgbClr val="000000"/>
                        </a:buClr>
                        <a:buSzPts val="1400"/>
                        <a:buFont typeface="Arial"/>
                        <a:buNone/>
                      </a:pPr>
                      <a:r>
                        <a:rPr lang="zh-TW" sz="1500" u="none" cap="none" strike="noStrike"/>
                        <a:t>3.與顧客確認餐點無誤。</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sz="1500" u="none" cap="none" strike="noStrike"/>
                        <a:t>1.</a:t>
                      </a:r>
                      <a:r>
                        <a:rPr lang="zh-TW" sz="1500" u="none" cap="none" strike="noStrike">
                          <a:solidFill>
                            <a:srgbClr val="FF0000"/>
                          </a:solidFill>
                        </a:rPr>
                        <a:t>訂單標記</a:t>
                      </a:r>
                      <a:r>
                        <a:rPr lang="zh-TW" sz="1500" u="none" cap="none" strike="noStrike"/>
                        <a:t>已送達。</a:t>
                      </a:r>
                      <a:endParaRPr sz="1500" u="none" cap="none" strike="noStrike"/>
                    </a:p>
                  </a:txBody>
                  <a:tcPr marT="91425" marB="91425" marR="91425" marL="91425">
                    <a:lnL cap="flat" cmpd="sng" w="9525">
                      <a:solidFill>
                        <a:srgbClr val="000000"/>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1200"/>
                        </a:spcBef>
                        <a:spcAft>
                          <a:spcPts val="0"/>
                        </a:spcAft>
                        <a:buNone/>
                      </a:pPr>
                      <a:r>
                        <a:rPr lang="zh-TW" sz="1800">
                          <a:solidFill>
                            <a:schemeClr val="dk1"/>
                          </a:solidFill>
                        </a:rPr>
                        <a:t>查看餐點紀錄()</a:t>
                      </a:r>
                      <a:endParaRPr sz="1800">
                        <a:solidFill>
                          <a:schemeClr val="dk1"/>
                        </a:solidFill>
                      </a:endParaRPr>
                    </a:p>
                    <a:p>
                      <a:pPr indent="0" lvl="0" marL="0" marR="0" rtl="0" algn="l">
                        <a:lnSpc>
                          <a:spcPct val="100000"/>
                        </a:lnSpc>
                        <a:spcBef>
                          <a:spcPts val="1200"/>
                        </a:spcBef>
                        <a:spcAft>
                          <a:spcPts val="0"/>
                        </a:spcAft>
                        <a:buNone/>
                      </a:pPr>
                      <a:r>
                        <a:rPr lang="zh-TW" sz="1800">
                          <a:solidFill>
                            <a:schemeClr val="dk1"/>
                          </a:solidFill>
                        </a:rPr>
                        <a:t>標記為已送達()</a:t>
                      </a:r>
                      <a:endParaRPr sz="1800">
                        <a:solidFill>
                          <a:schemeClr val="dk1"/>
                        </a:solidFill>
                      </a:endParaRPr>
                    </a:p>
                    <a:p>
                      <a:pPr indent="0" lvl="0" marL="0" marR="0" rtl="0" algn="l">
                        <a:lnSpc>
                          <a:spcPct val="100000"/>
                        </a:lnSpc>
                        <a:spcBef>
                          <a:spcPts val="0"/>
                        </a:spcBef>
                        <a:spcAft>
                          <a:spcPts val="0"/>
                        </a:spcAft>
                        <a:buNone/>
                      </a:pPr>
                      <a:r>
                        <a:t/>
                      </a:r>
                      <a:endParaRPr>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284" name="Google Shape;284;g1a4966238b3_0_53"/>
          <p:cNvSpPr txBox="1"/>
          <p:nvPr/>
        </p:nvSpPr>
        <p:spPr>
          <a:xfrm>
            <a:off x="5340575" y="4388975"/>
            <a:ext cx="3331200" cy="7233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Microsoft JhengHei"/>
              <a:buChar char="❖"/>
            </a:pPr>
            <a:r>
              <a:rPr b="1" lang="zh-TW" sz="3500">
                <a:solidFill>
                  <a:schemeClr val="dk1"/>
                </a:solidFill>
                <a:latin typeface="Microsoft JhengHei"/>
                <a:ea typeface="Microsoft JhengHei"/>
                <a:cs typeface="Microsoft JhengHei"/>
                <a:sym typeface="Microsoft JhengHei"/>
              </a:rPr>
              <a:t>送餐</a:t>
            </a:r>
            <a:r>
              <a:rPr b="1" lang="zh-TW" sz="3500">
                <a:solidFill>
                  <a:schemeClr val="dk1"/>
                </a:solidFill>
                <a:latin typeface="Microsoft JhengHei"/>
                <a:ea typeface="Microsoft JhengHei"/>
                <a:cs typeface="Microsoft JhengHei"/>
                <a:sym typeface="Microsoft JhengHei"/>
              </a:rPr>
              <a:t>系統事件</a:t>
            </a:r>
            <a:endParaRPr sz="1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288" name="Shape 288"/>
        <p:cNvGrpSpPr/>
        <p:nvPr/>
      </p:nvGrpSpPr>
      <p:grpSpPr>
        <a:xfrm>
          <a:off x="0" y="0"/>
          <a:ext cx="0" cy="0"/>
          <a:chOff x="0" y="0"/>
          <a:chExt cx="0" cy="0"/>
        </a:xfrm>
      </p:grpSpPr>
      <p:sp>
        <p:nvSpPr>
          <p:cNvPr id="289" name="Google Shape;289;p24"/>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4"/>
          <p:cNvSpPr/>
          <p:nvPr/>
        </p:nvSpPr>
        <p:spPr>
          <a:xfrm flipH="1">
            <a:off x="824884" y="671999"/>
            <a:ext cx="692100" cy="714300"/>
          </a:xfrm>
          <a:prstGeom prst="parallelogram">
            <a:avLst>
              <a:gd fmla="val 42949"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1" name="Google Shape;291;p24"/>
          <p:cNvSpPr/>
          <p:nvPr/>
        </p:nvSpPr>
        <p:spPr>
          <a:xfrm flipH="1">
            <a:off x="7387081" y="671973"/>
            <a:ext cx="692100" cy="714300"/>
          </a:xfrm>
          <a:prstGeom prst="parallelogram">
            <a:avLst>
              <a:gd fmla="val 42949"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2" name="Google Shape;292;p24"/>
          <p:cNvSpPr/>
          <p:nvPr/>
        </p:nvSpPr>
        <p:spPr>
          <a:xfrm>
            <a:off x="1309024" y="671993"/>
            <a:ext cx="692100" cy="714300"/>
          </a:xfrm>
          <a:prstGeom prst="parallelogram">
            <a:avLst>
              <a:gd fmla="val 42949"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3" name="Google Shape;293;p24"/>
          <p:cNvSpPr/>
          <p:nvPr/>
        </p:nvSpPr>
        <p:spPr>
          <a:xfrm>
            <a:off x="6887221" y="671942"/>
            <a:ext cx="692100" cy="714300"/>
          </a:xfrm>
          <a:prstGeom prst="parallelogram">
            <a:avLst>
              <a:gd fmla="val 42949" name="adj"/>
            </a:avLst>
          </a:prstGeom>
          <a:solidFill>
            <a:srgbClr val="FABF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294" name="Google Shape;294;p24"/>
          <p:cNvSpPr txBox="1"/>
          <p:nvPr>
            <p:ph type="title"/>
          </p:nvPr>
        </p:nvSpPr>
        <p:spPr>
          <a:xfrm>
            <a:off x="947228" y="565344"/>
            <a:ext cx="7626600" cy="11430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100000"/>
              </a:lnSpc>
              <a:spcBef>
                <a:spcPts val="0"/>
              </a:spcBef>
              <a:spcAft>
                <a:spcPts val="0"/>
              </a:spcAft>
              <a:buSzPts val="1100"/>
              <a:buNone/>
            </a:pPr>
            <a:r>
              <a:rPr b="1" lang="zh-TW" sz="5200" u="sng">
                <a:latin typeface="Microsoft JhengHei"/>
                <a:ea typeface="Microsoft JhengHei"/>
                <a:cs typeface="Microsoft JhengHei"/>
                <a:sym typeface="Microsoft JhengHei"/>
              </a:rPr>
              <a:t>送餐使用案例概念類別列舉</a:t>
            </a:r>
            <a:endParaRPr b="1" sz="5200" u="sng">
              <a:latin typeface="Microsoft JhengHei"/>
              <a:ea typeface="Microsoft JhengHei"/>
              <a:cs typeface="Microsoft JhengHei"/>
              <a:sym typeface="Microsoft JhengHei"/>
            </a:endParaRPr>
          </a:p>
        </p:txBody>
      </p:sp>
      <p:graphicFrame>
        <p:nvGraphicFramePr>
          <p:cNvPr id="295" name="Google Shape;295;p24"/>
          <p:cNvGraphicFramePr/>
          <p:nvPr/>
        </p:nvGraphicFramePr>
        <p:xfrm>
          <a:off x="758658" y="1896337"/>
          <a:ext cx="3000000" cy="3000000"/>
        </p:xfrm>
        <a:graphic>
          <a:graphicData uri="http://schemas.openxmlformats.org/drawingml/2006/table">
            <a:tbl>
              <a:tblPr bandRow="1" firstRow="1">
                <a:noFill/>
                <a:tableStyleId>{462D7AE6-F140-4531-85A3-1C2C52AB537B}</a:tableStyleId>
              </a:tblPr>
              <a:tblGrid>
                <a:gridCol w="1810725"/>
                <a:gridCol w="3243225"/>
                <a:gridCol w="2619275"/>
              </a:tblGrid>
              <a:tr h="314450">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名詞</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原因</a:t>
                      </a:r>
                      <a:endParaRPr b="1" i="0" sz="18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結果(是否為概念類別)</a:t>
                      </a:r>
                      <a:endParaRPr b="1" i="0" sz="1800" u="none" cap="none" strike="noStrike">
                        <a:solidFill>
                          <a:schemeClr val="lt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店員</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餐廳主要角色</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顧客</a:t>
                      </a:r>
                      <a:endParaRPr b="0" i="0" sz="1800" u="none" cap="none" strike="noStrike">
                        <a:solidFill>
                          <a:schemeClr val="dk1"/>
                        </a:solidFill>
                        <a:latin typeface="Calibri"/>
                        <a:ea typeface="Calibri"/>
                        <a:cs typeface="Calibri"/>
                        <a:sym typeface="Calibri"/>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餐廳主要消費者</a:t>
                      </a:r>
                      <a:endParaRPr b="0" i="0" sz="1800" u="none" cap="none" strike="noStrike">
                        <a:solidFill>
                          <a:schemeClr val="dk1"/>
                        </a:solidFill>
                        <a:latin typeface="Calibri"/>
                        <a:ea typeface="Calibri"/>
                        <a:cs typeface="Calibri"/>
                        <a:sym typeface="Calibri"/>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zh-TW" sz="1800"/>
                        <a:t>桌號</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zh-TW" sz="1800"/>
                        <a:t>送餐位置，為顧客屬性</a:t>
                      </a:r>
                      <a:endParaRPr sz="1800"/>
                    </a:p>
                  </a:txBody>
                  <a:tcPr marT="45725" marB="45725" marR="91450" marL="91450" anchor="ct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t>否</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餐點</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讓外場店員送餐</a:t>
                      </a:r>
                      <a:r>
                        <a:rPr lang="zh-TW" sz="1800">
                          <a:latin typeface="Microsoft JhengHei"/>
                          <a:ea typeface="Microsoft JhengHei"/>
                          <a:cs typeface="Microsoft JhengHei"/>
                          <a:sym typeface="Microsoft JhengHei"/>
                        </a:rPr>
                        <a:t>，為訂單屬性</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t>否</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訂單標記</a:t>
                      </a:r>
                      <a:endParaRPr b="0" i="0" sz="1800" u="none" cap="none" strike="noStrike">
                        <a:solidFill>
                          <a:schemeClr val="dk1"/>
                        </a:solidFill>
                        <a:latin typeface="Calibri"/>
                        <a:ea typeface="Calibri"/>
                        <a:cs typeface="Calibri"/>
                        <a:sym typeface="Calibri"/>
                      </a:endParaRPr>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zh-TW" sz="1800"/>
                        <a:t>標記</a:t>
                      </a:r>
                      <a:r>
                        <a:rPr b="0" i="0" lang="zh-TW" sz="1800" u="none" cap="none" strike="noStrike">
                          <a:solidFill>
                            <a:schemeClr val="dk1"/>
                          </a:solidFill>
                          <a:latin typeface="Calibri"/>
                          <a:ea typeface="Calibri"/>
                          <a:cs typeface="Calibri"/>
                          <a:sym typeface="Calibri"/>
                        </a:rPr>
                        <a:t>已完成</a:t>
                      </a:r>
                      <a:r>
                        <a:rPr lang="zh-TW" sz="1800"/>
                        <a:t>訂單，訂單屬性</a:t>
                      </a:r>
                      <a:endParaRPr b="0" i="0" sz="1800" u="none" cap="none" strike="noStrike">
                        <a:solidFill>
                          <a:schemeClr val="dk1"/>
                        </a:solidFill>
                        <a:latin typeface="Calibri"/>
                        <a:ea typeface="Calibri"/>
                        <a:cs typeface="Calibri"/>
                        <a:sym typeface="Calibri"/>
                      </a:endParaRPr>
                    </a:p>
                  </a:txBody>
                  <a:tcPr marT="45725" marB="45725" marR="91450" marL="91450">
                    <a:lnT cap="flat" cmpd="sng" w="38100">
                      <a:solidFill>
                        <a:schemeClr val="l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lang="zh-TW" sz="1800"/>
                        <a:t>否</a:t>
                      </a:r>
                      <a:endParaRPr b="0" i="0" sz="1800" u="none" cap="none" strike="noStrike">
                        <a:solidFill>
                          <a:schemeClr val="dk1"/>
                        </a:solidFill>
                        <a:latin typeface="Calibri"/>
                        <a:ea typeface="Calibri"/>
                        <a:cs typeface="Calibri"/>
                        <a:sym typeface="Calibri"/>
                      </a:endParaRPr>
                    </a:p>
                  </a:txBody>
                  <a:tcPr marT="45725" marB="45725" marR="91450" marL="91450">
                    <a:lnT cap="flat" cmpd="sng" w="38100">
                      <a:solidFill>
                        <a:schemeClr val="lt1"/>
                      </a:solidFill>
                      <a:prstDash val="solid"/>
                      <a:round/>
                      <a:headEnd len="sm" w="sm" type="none"/>
                      <a:tailEnd len="sm" w="sm" type="none"/>
                    </a:lnT>
                  </a:tcPr>
                </a:tc>
              </a:tr>
            </a:tbl>
          </a:graphicData>
        </a:graphic>
      </p:graphicFrame>
      <p:pic>
        <p:nvPicPr>
          <p:cNvPr id="296" name="Google Shape;296;p24"/>
          <p:cNvPicPr preferRelativeResize="0"/>
          <p:nvPr/>
        </p:nvPicPr>
        <p:blipFill rotWithShape="1">
          <a:blip r:embed="rId3">
            <a:alphaModFix/>
          </a:blip>
          <a:srcRect b="0" l="0" r="0" t="0"/>
          <a:stretch/>
        </p:blipFill>
        <p:spPr>
          <a:xfrm>
            <a:off x="420621" y="4116342"/>
            <a:ext cx="2468883" cy="24688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18615392c17_0_20"/>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18615392c17_0_20"/>
          <p:cNvSpPr/>
          <p:nvPr/>
        </p:nvSpPr>
        <p:spPr>
          <a:xfrm>
            <a:off x="1183325" y="737688"/>
            <a:ext cx="6777300" cy="407400"/>
          </a:xfrm>
          <a:prstGeom prst="roundRect">
            <a:avLst>
              <a:gd fmla="val 16667" name="adj"/>
            </a:avLst>
          </a:prstGeom>
          <a:solidFill>
            <a:srgbClr val="76A5A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03" name="Google Shape;303;g18615392c17_0_20"/>
          <p:cNvGraphicFramePr/>
          <p:nvPr/>
        </p:nvGraphicFramePr>
        <p:xfrm>
          <a:off x="899750" y="1283425"/>
          <a:ext cx="3000000" cy="3000000"/>
        </p:xfrm>
        <a:graphic>
          <a:graphicData uri="http://schemas.openxmlformats.org/drawingml/2006/table">
            <a:tbl>
              <a:tblPr>
                <a:noFill/>
                <a:tableStyleId>{3EAE879F-A851-4AF8-BF3A-904C41E77BED}</a:tableStyleId>
              </a:tblPr>
              <a:tblGrid>
                <a:gridCol w="1635625"/>
                <a:gridCol w="2915025"/>
                <a:gridCol w="2793825"/>
              </a:tblGrid>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使用案例名稱</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結帳</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使用案例描述</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客人將平板交回並結帳</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主要參與者</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外場店員、顧客</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利害關係人與目標</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顧客及店員 : 清楚知道明細及價錢</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前置條件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後置條件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結算餐點費用</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rowSpan="2">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主要成功情節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29050">
                <a:tc vMerge="1"/>
                <a:tc>
                  <a:txBody>
                    <a:bodyPr/>
                    <a:lstStyle/>
                    <a:p>
                      <a:pPr indent="0" lvl="0" marL="0" marR="0" rtl="0" algn="l">
                        <a:lnSpc>
                          <a:spcPct val="115000"/>
                        </a:lnSpc>
                        <a:spcBef>
                          <a:spcPts val="0"/>
                        </a:spcBef>
                        <a:spcAft>
                          <a:spcPts val="0"/>
                        </a:spcAft>
                        <a:buClr>
                          <a:srgbClr val="000000"/>
                        </a:buClr>
                        <a:buSzPts val="1250"/>
                        <a:buFont typeface="Arial"/>
                        <a:buNone/>
                      </a:pPr>
                      <a:r>
                        <a:rPr lang="zh-TW" sz="1250" u="none" cap="none" strike="noStrike">
                          <a:solidFill>
                            <a:schemeClr val="dk1"/>
                          </a:solidFill>
                        </a:rPr>
                        <a:t>1.</a:t>
                      </a:r>
                      <a:r>
                        <a:rPr lang="zh-TW" sz="1250" u="none" cap="none" strike="noStrike">
                          <a:solidFill>
                            <a:srgbClr val="FF0000"/>
                          </a:solidFill>
                        </a:rPr>
                        <a:t>顧客</a:t>
                      </a:r>
                      <a:r>
                        <a:rPr lang="zh-TW" sz="1250" u="none" cap="none" strike="noStrike">
                          <a:solidFill>
                            <a:schemeClr val="dk1"/>
                          </a:solidFill>
                        </a:rPr>
                        <a:t>交回平板後付該繳</a:t>
                      </a:r>
                      <a:r>
                        <a:rPr lang="zh-TW" sz="1250" u="none" cap="none" strike="noStrike">
                          <a:solidFill>
                            <a:srgbClr val="FF0000"/>
                          </a:solidFill>
                        </a:rPr>
                        <a:t>金額</a:t>
                      </a:r>
                      <a:r>
                        <a:rPr lang="zh-TW" sz="1250" u="none" cap="none" strike="noStrike">
                          <a:solidFill>
                            <a:schemeClr val="dk1"/>
                          </a:solidFill>
                        </a:rPr>
                        <a:t>。</a:t>
                      </a:r>
                      <a:br>
                        <a:rPr lang="zh-TW" sz="1250" u="none" cap="none" strike="noStrike">
                          <a:solidFill>
                            <a:schemeClr val="dk1"/>
                          </a:solidFill>
                        </a:rPr>
                      </a:br>
                      <a:endParaRPr sz="125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zh-TW" sz="1250" u="none" cap="none" strike="noStrike">
                          <a:solidFill>
                            <a:schemeClr val="dk1"/>
                          </a:solidFill>
                        </a:rPr>
                        <a:t>2.外場</a:t>
                      </a:r>
                      <a:r>
                        <a:rPr lang="zh-TW" sz="1250" u="none" cap="none" strike="noStrike">
                          <a:solidFill>
                            <a:srgbClr val="FF0000"/>
                          </a:solidFill>
                        </a:rPr>
                        <a:t>店員</a:t>
                      </a:r>
                      <a:r>
                        <a:rPr lang="zh-TW" sz="1250" u="none" cap="none" strike="noStrike">
                          <a:solidFill>
                            <a:schemeClr val="dk1"/>
                          </a:solidFill>
                        </a:rPr>
                        <a:t>確認</a:t>
                      </a:r>
                      <a:r>
                        <a:rPr lang="zh-TW" sz="1250" u="none" cap="none" strike="noStrike">
                          <a:solidFill>
                            <a:srgbClr val="FF0000"/>
                          </a:solidFill>
                        </a:rPr>
                        <a:t>顧客</a:t>
                      </a:r>
                      <a:r>
                        <a:rPr lang="zh-TW" sz="1250" u="none" cap="none" strike="noStrike">
                          <a:solidFill>
                            <a:schemeClr val="dk1"/>
                          </a:solidFill>
                        </a:rPr>
                        <a:t>的餐點並收取</a:t>
                      </a:r>
                      <a:r>
                        <a:rPr lang="zh-TW" sz="1250" u="none" cap="none" strike="noStrike">
                          <a:solidFill>
                            <a:srgbClr val="FF0000"/>
                          </a:solidFill>
                        </a:rPr>
                        <a:t>費用</a:t>
                      </a:r>
                      <a:r>
                        <a:rPr lang="zh-TW" sz="1250" u="none" cap="none" strike="noStrike">
                          <a:solidFill>
                            <a:schemeClr val="dk1"/>
                          </a:solidFill>
                        </a:rPr>
                        <a:t>。</a:t>
                      </a:r>
                      <a:endParaRPr sz="125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zh-TW" sz="1250" u="none" cap="none" strike="noStrike">
                          <a:solidFill>
                            <a:schemeClr val="dk1"/>
                          </a:solidFill>
                        </a:rPr>
                        <a:t>1.收到</a:t>
                      </a:r>
                      <a:r>
                        <a:rPr lang="zh-TW" sz="1250" u="none" cap="none" strike="noStrike">
                          <a:solidFill>
                            <a:srgbClr val="FF0000"/>
                          </a:solidFill>
                        </a:rPr>
                        <a:t>費用</a:t>
                      </a:r>
                      <a:r>
                        <a:rPr lang="zh-TW" sz="1250" u="none" cap="none" strike="noStrike">
                          <a:solidFill>
                            <a:schemeClr val="dk1"/>
                          </a:solidFill>
                        </a:rPr>
                        <a:t>後，將該桌平板</a:t>
                      </a:r>
                      <a:r>
                        <a:rPr lang="zh-TW" sz="1250" u="none" cap="none" strike="noStrike">
                          <a:solidFill>
                            <a:srgbClr val="FF0000"/>
                          </a:solidFill>
                        </a:rPr>
                        <a:t>點餐</a:t>
                      </a:r>
                      <a:br>
                        <a:rPr lang="zh-TW" sz="1250" u="none" cap="none" strike="noStrike">
                          <a:solidFill>
                            <a:schemeClr val="dk1"/>
                          </a:solidFill>
                        </a:rPr>
                      </a:br>
                      <a:r>
                        <a:rPr lang="zh-TW" sz="1250" u="none" cap="none" strike="noStrike">
                          <a:solidFill>
                            <a:schemeClr val="dk1"/>
                          </a:solidFill>
                        </a:rPr>
                        <a:t>   </a:t>
                      </a:r>
                      <a:r>
                        <a:rPr lang="zh-TW" sz="1250" u="none" cap="none" strike="noStrike">
                          <a:solidFill>
                            <a:srgbClr val="FF0000"/>
                          </a:solidFill>
                        </a:rPr>
                        <a:t>紀錄</a:t>
                      </a:r>
                      <a:r>
                        <a:rPr lang="zh-TW" sz="1250" u="none" cap="none" strike="noStrike">
                          <a:solidFill>
                            <a:schemeClr val="dk1"/>
                          </a:solidFill>
                        </a:rPr>
                        <a:t>刪除。</a:t>
                      </a:r>
                      <a:endParaRPr sz="125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例外情節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未顯示金額，店員手動計算。</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290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其他需求</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bl>
          </a:graphicData>
        </a:graphic>
      </p:graphicFrame>
      <p:sp>
        <p:nvSpPr>
          <p:cNvPr id="304" name="Google Shape;304;g18615392c17_0_20"/>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g18615392c17_0_20"/>
          <p:cNvSpPr txBox="1"/>
          <p:nvPr/>
        </p:nvSpPr>
        <p:spPr>
          <a:xfrm>
            <a:off x="1183338" y="159900"/>
            <a:ext cx="67773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sng" cap="none" strike="noStrike">
                <a:solidFill>
                  <a:schemeClr val="dk1"/>
                </a:solidFill>
                <a:latin typeface="Microsoft JhengHei"/>
                <a:ea typeface="Microsoft JhengHei"/>
                <a:cs typeface="Microsoft JhengHei"/>
                <a:sym typeface="Microsoft JhengHei"/>
              </a:rPr>
              <a:t>結 帳 使 用 案 例 描 述</a:t>
            </a:r>
            <a:endParaRPr b="0" i="0" sz="4200" u="none" cap="none" strike="noStrik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94" name="Shape 94"/>
        <p:cNvGrpSpPr/>
        <p:nvPr/>
      </p:nvGrpSpPr>
      <p:grpSpPr>
        <a:xfrm>
          <a:off x="0" y="0"/>
          <a:ext cx="0" cy="0"/>
          <a:chOff x="0" y="0"/>
          <a:chExt cx="0" cy="0"/>
        </a:xfrm>
      </p:grpSpPr>
      <p:pic>
        <p:nvPicPr>
          <p:cNvPr id="95" name="Google Shape;95;g1a4966238b3_0_18"/>
          <p:cNvPicPr preferRelativeResize="0"/>
          <p:nvPr/>
        </p:nvPicPr>
        <p:blipFill rotWithShape="1">
          <a:blip r:embed="rId3">
            <a:alphaModFix/>
          </a:blip>
          <a:srcRect b="12975" l="21491" r="22350" t="14781"/>
          <a:stretch/>
        </p:blipFill>
        <p:spPr>
          <a:xfrm rot="16">
            <a:off x="231600" y="4014432"/>
            <a:ext cx="2714876" cy="2698788"/>
          </a:xfrm>
          <a:prstGeom prst="rect">
            <a:avLst/>
          </a:prstGeom>
          <a:noFill/>
          <a:ln>
            <a:noFill/>
          </a:ln>
        </p:spPr>
      </p:pic>
      <p:sp>
        <p:nvSpPr>
          <p:cNvPr id="96" name="Google Shape;96;g1a4966238b3_0_18"/>
          <p:cNvSpPr txBox="1"/>
          <p:nvPr/>
        </p:nvSpPr>
        <p:spPr>
          <a:xfrm>
            <a:off x="437475" y="289625"/>
            <a:ext cx="6163200" cy="372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6000">
                <a:solidFill>
                  <a:schemeClr val="dk1"/>
                </a:solidFill>
                <a:latin typeface="Calibri"/>
                <a:ea typeface="Calibri"/>
                <a:cs typeface="Calibri"/>
                <a:sym typeface="Calibri"/>
              </a:rPr>
              <a:t>目錄</a:t>
            </a:r>
            <a:endParaRPr sz="60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背景介紹</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使用者說明、需求</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利害關係人訪談紀錄</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利害關係表及事件</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事件使用案例及描述</a:t>
            </a:r>
            <a:endParaRPr sz="3400">
              <a:solidFill>
                <a:schemeClr val="dk1"/>
              </a:solidFill>
              <a:latin typeface="Calibri"/>
              <a:ea typeface="Calibri"/>
              <a:cs typeface="Calibri"/>
              <a:sym typeface="Calibri"/>
            </a:endParaRPr>
          </a:p>
        </p:txBody>
      </p:sp>
      <p:sp>
        <p:nvSpPr>
          <p:cNvPr id="97" name="Google Shape;97;g1a4966238b3_0_18"/>
          <p:cNvSpPr txBox="1"/>
          <p:nvPr/>
        </p:nvSpPr>
        <p:spPr>
          <a:xfrm>
            <a:off x="3546950" y="4014425"/>
            <a:ext cx="5318400" cy="2277900"/>
          </a:xfrm>
          <a:prstGeom prst="rect">
            <a:avLst/>
          </a:prstGeom>
          <a:noFill/>
          <a:ln>
            <a:noFill/>
          </a:ln>
        </p:spPr>
        <p:txBody>
          <a:bodyPr anchorCtr="0" anchor="t" bIns="91425" lIns="91425" spcFirstLastPara="1" rIns="91425" wrap="square" tIns="91425">
            <a:spAutoFit/>
          </a:bodyPr>
          <a:lstStyle/>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使用案例圖</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概念類別圖</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使用案例系統循序圖</a:t>
            </a:r>
            <a:endParaRPr sz="3400">
              <a:solidFill>
                <a:schemeClr val="dk1"/>
              </a:solidFill>
              <a:latin typeface="Calibri"/>
              <a:ea typeface="Calibri"/>
              <a:cs typeface="Calibri"/>
              <a:sym typeface="Calibri"/>
            </a:endParaRPr>
          </a:p>
          <a:p>
            <a:pPr indent="-444500" lvl="0" marL="457200" rtl="0" algn="l">
              <a:spcBef>
                <a:spcPts val="0"/>
              </a:spcBef>
              <a:spcAft>
                <a:spcPts val="0"/>
              </a:spcAft>
              <a:buClr>
                <a:schemeClr val="dk1"/>
              </a:buClr>
              <a:buSzPts val="3400"/>
              <a:buFont typeface="Calibri"/>
              <a:buChar char="●"/>
            </a:pPr>
            <a:r>
              <a:rPr lang="zh-TW" sz="3400">
                <a:solidFill>
                  <a:schemeClr val="dk1"/>
                </a:solidFill>
                <a:latin typeface="Calibri"/>
                <a:ea typeface="Calibri"/>
                <a:cs typeface="Calibri"/>
                <a:sym typeface="Calibri"/>
              </a:rPr>
              <a:t>合約</a:t>
            </a:r>
            <a:endParaRPr sz="3400">
              <a:solidFill>
                <a:schemeClr val="dk1"/>
              </a:solidFill>
              <a:latin typeface="Calibri"/>
              <a:ea typeface="Calibri"/>
              <a:cs typeface="Calibri"/>
              <a:sym typeface="Calibri"/>
            </a:endParaRPr>
          </a:p>
        </p:txBody>
      </p:sp>
      <p:sp>
        <p:nvSpPr>
          <p:cNvPr id="98" name="Google Shape;98;g1a4966238b3_0_18"/>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09" name="Shape 309"/>
        <p:cNvGrpSpPr/>
        <p:nvPr/>
      </p:nvGrpSpPr>
      <p:grpSpPr>
        <a:xfrm>
          <a:off x="0" y="0"/>
          <a:ext cx="0" cy="0"/>
          <a:chOff x="0" y="0"/>
          <a:chExt cx="0" cy="0"/>
        </a:xfrm>
      </p:grpSpPr>
      <p:sp>
        <p:nvSpPr>
          <p:cNvPr id="310" name="Google Shape;310;g1a4966238b3_0_71"/>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g1a4966238b3_0_71"/>
          <p:cNvSpPr/>
          <p:nvPr/>
        </p:nvSpPr>
        <p:spPr>
          <a:xfrm>
            <a:off x="288150" y="535960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1a4966238b3_0_71"/>
          <p:cNvSpPr/>
          <p:nvPr/>
        </p:nvSpPr>
        <p:spPr>
          <a:xfrm flipH="1">
            <a:off x="2120800" y="5209775"/>
            <a:ext cx="19941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3" name="Google Shape;313;g1a4966238b3_0_71"/>
          <p:cNvSpPr/>
          <p:nvPr/>
        </p:nvSpPr>
        <p:spPr>
          <a:xfrm>
            <a:off x="4114900" y="5762975"/>
            <a:ext cx="11757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4" name="Google Shape;314;g1a4966238b3_0_71"/>
          <p:cNvSpPr/>
          <p:nvPr/>
        </p:nvSpPr>
        <p:spPr>
          <a:xfrm flipH="1" rot="10800000">
            <a:off x="4828750" y="30225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1a4966238b3_0_71"/>
          <p:cNvSpPr/>
          <p:nvPr/>
        </p:nvSpPr>
        <p:spPr>
          <a:xfrm rot="10800000">
            <a:off x="6822975" y="302250"/>
            <a:ext cx="20175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1a4966238b3_0_71"/>
          <p:cNvSpPr/>
          <p:nvPr/>
        </p:nvSpPr>
        <p:spPr>
          <a:xfrm rot="10800000">
            <a:off x="3617950" y="302250"/>
            <a:ext cx="12108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17" name="Google Shape;317;g1a4966238b3_0_71"/>
          <p:cNvGraphicFramePr/>
          <p:nvPr/>
        </p:nvGraphicFramePr>
        <p:xfrm>
          <a:off x="529875" y="1920138"/>
          <a:ext cx="3000000" cy="3000000"/>
        </p:xfrm>
        <a:graphic>
          <a:graphicData uri="http://schemas.openxmlformats.org/drawingml/2006/table">
            <a:tbl>
              <a:tblPr>
                <a:noFill/>
                <a:tableStyleId>{3EAE879F-A851-4AF8-BF3A-904C41E77BED}</a:tableStyleId>
              </a:tblPr>
              <a:tblGrid>
                <a:gridCol w="1638300"/>
                <a:gridCol w="1946725"/>
                <a:gridCol w="2000050"/>
                <a:gridCol w="2556825"/>
              </a:tblGrid>
              <a:tr h="457175">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800">
                          <a:solidFill>
                            <a:schemeClr val="lt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u="none" cap="none" strike="noStrike">
                          <a:solidFill>
                            <a:schemeClr val="lt1"/>
                          </a:solidFill>
                          <a:latin typeface="Microsoft JhengHei"/>
                          <a:ea typeface="Microsoft JhengHei"/>
                          <a:cs typeface="Microsoft JhengHei"/>
                          <a:sym typeface="Microsoft JhengHei"/>
                        </a:rPr>
                        <a:t>參與者</a:t>
                      </a:r>
                      <a:endParaRPr sz="1800" u="none" cap="none" strike="noStrike">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a:solidFill>
                            <a:schemeClr val="lt1"/>
                          </a:solidFill>
                          <a:latin typeface="Microsoft JhengHei"/>
                          <a:ea typeface="Microsoft JhengHei"/>
                          <a:cs typeface="Microsoft JhengHei"/>
                          <a:sym typeface="Microsoft JhengHei"/>
                        </a:rPr>
                        <a:t>系統</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zh-TW" sz="1800">
                          <a:solidFill>
                            <a:schemeClr val="lt1"/>
                          </a:solidFill>
                          <a:latin typeface="Microsoft JhengHei"/>
                          <a:ea typeface="Microsoft JhengHei"/>
                          <a:cs typeface="Microsoft JhengHei"/>
                          <a:sym typeface="Microsoft JhengHei"/>
                        </a:rPr>
                        <a:t>系統事件</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1769325">
                <a:tc vMerge="1"/>
                <a:tc>
                  <a:txBody>
                    <a:bodyPr/>
                    <a:lstStyle/>
                    <a:p>
                      <a:pPr indent="0" lvl="0" marL="0" marR="0" rtl="0" algn="l">
                        <a:lnSpc>
                          <a:spcPct val="115000"/>
                        </a:lnSpc>
                        <a:spcBef>
                          <a:spcPts val="0"/>
                        </a:spcBef>
                        <a:spcAft>
                          <a:spcPts val="0"/>
                        </a:spcAft>
                        <a:buClr>
                          <a:srgbClr val="000000"/>
                        </a:buClr>
                        <a:buSzPts val="1250"/>
                        <a:buFont typeface="Arial"/>
                        <a:buNone/>
                      </a:pPr>
                      <a:r>
                        <a:rPr lang="zh-TW" sz="1450" u="none" cap="none" strike="noStrike">
                          <a:solidFill>
                            <a:schemeClr val="dk1"/>
                          </a:solidFill>
                        </a:rPr>
                        <a:t>1.</a:t>
                      </a:r>
                      <a:r>
                        <a:rPr lang="zh-TW" sz="1450" u="none" cap="none" strike="noStrike">
                          <a:solidFill>
                            <a:srgbClr val="FF0000"/>
                          </a:solidFill>
                        </a:rPr>
                        <a:t>顧客</a:t>
                      </a:r>
                      <a:r>
                        <a:rPr lang="zh-TW" sz="1450" u="none" cap="none" strike="noStrike">
                          <a:solidFill>
                            <a:schemeClr val="dk1"/>
                          </a:solidFill>
                        </a:rPr>
                        <a:t>交回平板後付該繳</a:t>
                      </a:r>
                      <a:r>
                        <a:rPr lang="zh-TW" sz="1450" u="none" cap="none" strike="noStrike">
                          <a:solidFill>
                            <a:srgbClr val="FF0000"/>
                          </a:solidFill>
                        </a:rPr>
                        <a:t>金額</a:t>
                      </a:r>
                      <a:r>
                        <a:rPr lang="zh-TW" sz="1450" u="none" cap="none" strike="noStrike">
                          <a:solidFill>
                            <a:schemeClr val="dk1"/>
                          </a:solidFill>
                        </a:rPr>
                        <a:t>。</a:t>
                      </a:r>
                      <a:br>
                        <a:rPr lang="zh-TW" sz="1450" u="none" cap="none" strike="noStrike">
                          <a:solidFill>
                            <a:schemeClr val="dk1"/>
                          </a:solidFill>
                        </a:rPr>
                      </a:br>
                      <a:endParaRPr sz="145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zh-TW" sz="1450" u="none" cap="none" strike="noStrike">
                          <a:solidFill>
                            <a:schemeClr val="dk1"/>
                          </a:solidFill>
                        </a:rPr>
                        <a:t>2.外場</a:t>
                      </a:r>
                      <a:r>
                        <a:rPr lang="zh-TW" sz="1450" u="none" cap="none" strike="noStrike">
                          <a:solidFill>
                            <a:srgbClr val="FF0000"/>
                          </a:solidFill>
                        </a:rPr>
                        <a:t>店員</a:t>
                      </a:r>
                      <a:r>
                        <a:rPr lang="zh-TW" sz="1450" u="none" cap="none" strike="noStrike">
                          <a:solidFill>
                            <a:schemeClr val="dk1"/>
                          </a:solidFill>
                        </a:rPr>
                        <a:t>確認</a:t>
                      </a:r>
                      <a:r>
                        <a:rPr lang="zh-TW" sz="1450" u="none" cap="none" strike="noStrike">
                          <a:solidFill>
                            <a:srgbClr val="FF0000"/>
                          </a:solidFill>
                        </a:rPr>
                        <a:t>顧客</a:t>
                      </a:r>
                      <a:r>
                        <a:rPr lang="zh-TW" sz="1450" u="none" cap="none" strike="noStrike">
                          <a:solidFill>
                            <a:schemeClr val="dk1"/>
                          </a:solidFill>
                        </a:rPr>
                        <a:t>的餐點並收取</a:t>
                      </a:r>
                      <a:r>
                        <a:rPr lang="zh-TW" sz="1450" u="none" cap="none" strike="noStrike">
                          <a:solidFill>
                            <a:srgbClr val="FF0000"/>
                          </a:solidFill>
                        </a:rPr>
                        <a:t>費用</a:t>
                      </a:r>
                      <a:r>
                        <a:rPr lang="zh-TW" sz="1450" u="none" cap="none" strike="noStrike">
                          <a:solidFill>
                            <a:schemeClr val="dk1"/>
                          </a:solidFill>
                        </a:rPr>
                        <a:t>。</a:t>
                      </a:r>
                      <a:endParaRPr sz="145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15000"/>
                        </a:lnSpc>
                        <a:spcBef>
                          <a:spcPts val="0"/>
                        </a:spcBef>
                        <a:spcAft>
                          <a:spcPts val="0"/>
                        </a:spcAft>
                        <a:buClr>
                          <a:schemeClr val="dk1"/>
                        </a:buClr>
                        <a:buSzPts val="1100"/>
                        <a:buFont typeface="Arial"/>
                        <a:buNone/>
                      </a:pPr>
                      <a:r>
                        <a:rPr lang="zh-TW" sz="1450" u="none" cap="none" strike="noStrike">
                          <a:solidFill>
                            <a:schemeClr val="dk1"/>
                          </a:solidFill>
                        </a:rPr>
                        <a:t>1.收到</a:t>
                      </a:r>
                      <a:r>
                        <a:rPr lang="zh-TW" sz="1450" u="none" cap="none" strike="noStrike">
                          <a:solidFill>
                            <a:srgbClr val="FF0000"/>
                          </a:solidFill>
                        </a:rPr>
                        <a:t>費用</a:t>
                      </a:r>
                      <a:r>
                        <a:rPr lang="zh-TW" sz="1450" u="none" cap="none" strike="noStrike">
                          <a:solidFill>
                            <a:schemeClr val="dk1"/>
                          </a:solidFill>
                        </a:rPr>
                        <a:t>後，將該桌平板</a:t>
                      </a:r>
                      <a:r>
                        <a:rPr lang="zh-TW" sz="1450" u="none" cap="none" strike="noStrike">
                          <a:solidFill>
                            <a:srgbClr val="FF0000"/>
                          </a:solidFill>
                        </a:rPr>
                        <a:t>點餐紀錄</a:t>
                      </a:r>
                      <a:r>
                        <a:rPr lang="zh-TW" sz="1450" u="none" cap="none" strike="noStrike">
                          <a:solidFill>
                            <a:schemeClr val="dk1"/>
                          </a:solidFill>
                        </a:rPr>
                        <a:t>刪除。</a:t>
                      </a:r>
                      <a:endParaRPr sz="145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l">
                        <a:lnSpc>
                          <a:spcPct val="150000"/>
                        </a:lnSpc>
                        <a:spcBef>
                          <a:spcPts val="0"/>
                        </a:spcBef>
                        <a:spcAft>
                          <a:spcPts val="0"/>
                        </a:spcAft>
                        <a:buNone/>
                      </a:pPr>
                      <a:r>
                        <a:rPr lang="zh-TW" sz="1800">
                          <a:solidFill>
                            <a:schemeClr val="dk1"/>
                          </a:solidFill>
                        </a:rPr>
                        <a:t>查看餐點內容()</a:t>
                      </a:r>
                      <a:endParaRPr sz="1800">
                        <a:solidFill>
                          <a:schemeClr val="dk1"/>
                        </a:solidFill>
                      </a:endParaRPr>
                    </a:p>
                    <a:p>
                      <a:pPr indent="0" lvl="0" marL="0" rtl="0" algn="l">
                        <a:lnSpc>
                          <a:spcPct val="150000"/>
                        </a:lnSpc>
                        <a:spcBef>
                          <a:spcPts val="0"/>
                        </a:spcBef>
                        <a:spcAft>
                          <a:spcPts val="0"/>
                        </a:spcAft>
                        <a:buNone/>
                      </a:pPr>
                      <a:r>
                        <a:rPr lang="zh-TW" sz="1800">
                          <a:solidFill>
                            <a:schemeClr val="dk1"/>
                          </a:solidFill>
                        </a:rPr>
                        <a:t>計算點餐金額()</a:t>
                      </a:r>
                      <a:endParaRPr sz="1800">
                        <a:solidFill>
                          <a:schemeClr val="dk1"/>
                        </a:solidFill>
                      </a:endParaRPr>
                    </a:p>
                    <a:p>
                      <a:pPr indent="0" lvl="0" marL="0" rtl="0" algn="l">
                        <a:lnSpc>
                          <a:spcPct val="150000"/>
                        </a:lnSpc>
                        <a:spcBef>
                          <a:spcPts val="0"/>
                        </a:spcBef>
                        <a:spcAft>
                          <a:spcPts val="0"/>
                        </a:spcAft>
                        <a:buNone/>
                      </a:pPr>
                      <a:r>
                        <a:rPr lang="zh-TW" sz="1800">
                          <a:solidFill>
                            <a:schemeClr val="dk1"/>
                          </a:solidFill>
                        </a:rPr>
                        <a:t>刪除該桌號點餐紀錄()</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18" name="Google Shape;318;g1a4966238b3_0_71"/>
          <p:cNvSpPr txBox="1"/>
          <p:nvPr/>
        </p:nvSpPr>
        <p:spPr>
          <a:xfrm>
            <a:off x="5340575" y="4230050"/>
            <a:ext cx="3331200" cy="7233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Microsoft JhengHei"/>
              <a:buChar char="❖"/>
            </a:pPr>
            <a:r>
              <a:rPr b="1" lang="zh-TW" sz="3500">
                <a:solidFill>
                  <a:schemeClr val="dk1"/>
                </a:solidFill>
                <a:latin typeface="Microsoft JhengHei"/>
                <a:ea typeface="Microsoft JhengHei"/>
                <a:cs typeface="Microsoft JhengHei"/>
                <a:sym typeface="Microsoft JhengHei"/>
              </a:rPr>
              <a:t>結帳</a:t>
            </a:r>
            <a:r>
              <a:rPr b="1" lang="zh-TW" sz="3500">
                <a:solidFill>
                  <a:schemeClr val="dk1"/>
                </a:solidFill>
                <a:latin typeface="Microsoft JhengHei"/>
                <a:ea typeface="Microsoft JhengHei"/>
                <a:cs typeface="Microsoft JhengHei"/>
                <a:sym typeface="Microsoft JhengHei"/>
              </a:rPr>
              <a:t>系統事件</a:t>
            </a:r>
            <a:endParaRPr sz="1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22" name="Shape 322"/>
        <p:cNvGrpSpPr/>
        <p:nvPr/>
      </p:nvGrpSpPr>
      <p:grpSpPr>
        <a:xfrm>
          <a:off x="0" y="0"/>
          <a:ext cx="0" cy="0"/>
          <a:chOff x="0" y="0"/>
          <a:chExt cx="0" cy="0"/>
        </a:xfrm>
      </p:grpSpPr>
      <p:sp>
        <p:nvSpPr>
          <p:cNvPr id="323" name="Google Shape;323;p25"/>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24" name="Google Shape;324;p25"/>
          <p:cNvGraphicFramePr/>
          <p:nvPr/>
        </p:nvGraphicFramePr>
        <p:xfrm>
          <a:off x="735399" y="2133560"/>
          <a:ext cx="3000000" cy="3000000"/>
        </p:xfrm>
        <a:graphic>
          <a:graphicData uri="http://schemas.openxmlformats.org/drawingml/2006/table">
            <a:tbl>
              <a:tblPr bandRow="1" firstRow="1">
                <a:noFill/>
                <a:tableStyleId>{462D7AE6-F140-4531-85A3-1C2C52AB537B}</a:tableStyleId>
              </a:tblPr>
              <a:tblGrid>
                <a:gridCol w="1513350"/>
                <a:gridCol w="3719525"/>
                <a:gridCol w="2440350"/>
              </a:tblGrid>
              <a:tr h="228600">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名詞</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原因</a:t>
                      </a:r>
                      <a:endParaRPr b="1" i="0" sz="18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結果(是否為概念類別)</a:t>
                      </a:r>
                      <a:endParaRPr b="1" i="0" sz="1800" u="none" cap="none" strike="noStrike">
                        <a:solidFill>
                          <a:schemeClr val="lt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顧客</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餐廳主要消費者</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店員</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餐廳主要角色</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金額</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顧客應該繳的金額</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費用</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店員與顧客收取費用</a:t>
                      </a:r>
                      <a:r>
                        <a:rPr lang="zh-TW" sz="1800">
                          <a:latin typeface="Microsoft JhengHei"/>
                          <a:ea typeface="Microsoft JhengHei"/>
                          <a:cs typeface="Microsoft JhengHei"/>
                          <a:sym typeface="Microsoft JhengHei"/>
                        </a:rPr>
                        <a:t>，為金額屬性</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tc>
                <a:tc>
                  <a:txBody>
                    <a:bodyPr/>
                    <a:lstStyle/>
                    <a:p>
                      <a:pPr indent="0" lvl="0" marL="0" marR="0" rtl="0" algn="ctr">
                        <a:lnSpc>
                          <a:spcPct val="100000"/>
                        </a:lnSpc>
                        <a:spcBef>
                          <a:spcPts val="0"/>
                        </a:spcBef>
                        <a:spcAft>
                          <a:spcPts val="0"/>
                        </a:spcAft>
                        <a:buNone/>
                      </a:pPr>
                      <a:r>
                        <a:rPr lang="zh-TW" sz="1800"/>
                        <a:t>否</a:t>
                      </a:r>
                      <a:endParaRPr sz="1800"/>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點餐</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顧客餐點資訊</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否</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lang="zh-TW" sz="1800"/>
                        <a:t>點餐</a:t>
                      </a:r>
                      <a:r>
                        <a:rPr b="0" i="0" lang="zh-TW" sz="1800" u="none" cap="none" strike="noStrike">
                          <a:solidFill>
                            <a:schemeClr val="dk1"/>
                          </a:solidFill>
                          <a:latin typeface="Calibri"/>
                          <a:ea typeface="Calibri"/>
                          <a:cs typeface="Calibri"/>
                          <a:sym typeface="Calibri"/>
                        </a:rPr>
                        <a:t>紀錄</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餐點資訊紀錄</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否</a:t>
                      </a:r>
                      <a:endParaRPr b="0" i="0" sz="1800" u="none" cap="none" strike="noStrike">
                        <a:solidFill>
                          <a:schemeClr val="dk1"/>
                        </a:solidFill>
                        <a:latin typeface="Calibri"/>
                        <a:ea typeface="Calibri"/>
                        <a:cs typeface="Calibri"/>
                        <a:sym typeface="Calibri"/>
                      </a:endParaRPr>
                    </a:p>
                  </a:txBody>
                  <a:tcPr marT="45725" marB="45725" marR="91450" marL="91450"/>
                </a:tc>
              </a:tr>
            </a:tbl>
          </a:graphicData>
        </a:graphic>
      </p:graphicFrame>
      <p:sp>
        <p:nvSpPr>
          <p:cNvPr id="325" name="Google Shape;325;p25"/>
          <p:cNvSpPr/>
          <p:nvPr/>
        </p:nvSpPr>
        <p:spPr>
          <a:xfrm flipH="1">
            <a:off x="735386" y="691448"/>
            <a:ext cx="692239" cy="714363"/>
          </a:xfrm>
          <a:prstGeom prst="parallelogram">
            <a:avLst>
              <a:gd fmla="val 42949" name="adj"/>
            </a:avLst>
          </a:prstGeom>
          <a:solidFill>
            <a:srgbClr val="458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6" name="Google Shape;326;p25"/>
          <p:cNvSpPr/>
          <p:nvPr/>
        </p:nvSpPr>
        <p:spPr>
          <a:xfrm flipH="1">
            <a:off x="7428085" y="691446"/>
            <a:ext cx="692239" cy="714363"/>
          </a:xfrm>
          <a:prstGeom prst="parallelogram">
            <a:avLst>
              <a:gd fmla="val 42949" name="adj"/>
            </a:avLst>
          </a:prstGeom>
          <a:solidFill>
            <a:srgbClr val="458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7" name="Google Shape;327;p25"/>
          <p:cNvSpPr/>
          <p:nvPr/>
        </p:nvSpPr>
        <p:spPr>
          <a:xfrm rot="10800000">
            <a:off x="1307481" y="691449"/>
            <a:ext cx="692239" cy="714363"/>
          </a:xfrm>
          <a:prstGeom prst="parallelogram">
            <a:avLst>
              <a:gd fmla="val 42949" name="adj"/>
            </a:avLst>
          </a:prstGeom>
          <a:solidFill>
            <a:srgbClr val="458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8" name="Google Shape;328;p25"/>
          <p:cNvSpPr/>
          <p:nvPr/>
        </p:nvSpPr>
        <p:spPr>
          <a:xfrm rot="10800000">
            <a:off x="6859445" y="691447"/>
            <a:ext cx="692239" cy="714363"/>
          </a:xfrm>
          <a:prstGeom prst="parallelogram">
            <a:avLst>
              <a:gd fmla="val 42949" name="adj"/>
            </a:avLst>
          </a:prstGeom>
          <a:solidFill>
            <a:srgbClr val="45818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29" name="Google Shape;329;p25"/>
          <p:cNvSpPr/>
          <p:nvPr/>
        </p:nvSpPr>
        <p:spPr>
          <a:xfrm>
            <a:off x="786311" y="691458"/>
            <a:ext cx="75714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4800" u="sng" cap="none" strike="noStrike">
                <a:solidFill>
                  <a:schemeClr val="dk1"/>
                </a:solidFill>
                <a:latin typeface="Microsoft JhengHei"/>
                <a:ea typeface="Microsoft JhengHei"/>
                <a:cs typeface="Microsoft JhengHei"/>
                <a:sym typeface="Microsoft JhengHei"/>
              </a:rPr>
              <a:t>結帳使用案例</a:t>
            </a:r>
            <a:r>
              <a:rPr b="1" i="0" lang="zh-TW" sz="4800" u="sng" cap="none" strike="noStrike">
                <a:solidFill>
                  <a:srgbClr val="000000"/>
                </a:solidFill>
                <a:latin typeface="Microsoft JhengHei"/>
                <a:ea typeface="Microsoft JhengHei"/>
                <a:cs typeface="Microsoft JhengHei"/>
                <a:sym typeface="Microsoft JhengHei"/>
              </a:rPr>
              <a:t>概念類別列舉</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g18615392c17_0_36"/>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g18615392c17_0_36"/>
          <p:cNvSpPr/>
          <p:nvPr/>
        </p:nvSpPr>
        <p:spPr>
          <a:xfrm>
            <a:off x="351450" y="822950"/>
            <a:ext cx="8441100" cy="410100"/>
          </a:xfrm>
          <a:prstGeom prst="roundRect">
            <a:avLst>
              <a:gd fmla="val 16667" name="adj"/>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g18615392c17_0_36"/>
          <p:cNvSpPr txBox="1"/>
          <p:nvPr/>
        </p:nvSpPr>
        <p:spPr>
          <a:xfrm>
            <a:off x="451900" y="276950"/>
            <a:ext cx="85362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sng" cap="none" strike="noStrike">
                <a:solidFill>
                  <a:schemeClr val="dk1"/>
                </a:solidFill>
                <a:latin typeface="Microsoft JhengHei"/>
                <a:ea typeface="Microsoft JhengHei"/>
                <a:cs typeface="Microsoft JhengHei"/>
                <a:sym typeface="Microsoft JhengHei"/>
              </a:rPr>
              <a:t>分 析 記 帳 使 用 案 例 描 述</a:t>
            </a:r>
            <a:endParaRPr b="0" i="0" sz="1200" u="none" cap="none" strike="noStrike">
              <a:solidFill>
                <a:srgbClr val="000000"/>
              </a:solidFill>
              <a:latin typeface="Arial"/>
              <a:ea typeface="Arial"/>
              <a:cs typeface="Arial"/>
              <a:sym typeface="Arial"/>
            </a:endParaRPr>
          </a:p>
        </p:txBody>
      </p:sp>
      <p:graphicFrame>
        <p:nvGraphicFramePr>
          <p:cNvPr id="337" name="Google Shape;337;g18615392c17_0_36"/>
          <p:cNvGraphicFramePr/>
          <p:nvPr/>
        </p:nvGraphicFramePr>
        <p:xfrm>
          <a:off x="942000" y="1436875"/>
          <a:ext cx="3000000" cy="3000000"/>
        </p:xfrm>
        <a:graphic>
          <a:graphicData uri="http://schemas.openxmlformats.org/drawingml/2006/table">
            <a:tbl>
              <a:tblPr>
                <a:noFill/>
                <a:tableStyleId>{3EAE879F-A851-4AF8-BF3A-904C41E77BED}</a:tableStyleId>
              </a:tblPr>
              <a:tblGrid>
                <a:gridCol w="1682350"/>
                <a:gridCol w="2834925"/>
                <a:gridCol w="2742725"/>
              </a:tblGrid>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使用案例名稱</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分析記帳</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使用案例描述</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調查一日、一季、一年銷售量</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主要參與者</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600"/>
                        <a:buFont typeface="Arial"/>
                        <a:buNone/>
                      </a:pPr>
                      <a:r>
                        <a:rPr b="1" lang="zh-TW" sz="1600" u="none" cap="none" strike="noStrike"/>
                        <a:t>老闆</a:t>
                      </a:r>
                      <a:endParaRPr b="1" sz="16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利害關係人與目標</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老闆:了解營運狀況</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前置條件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登入查看資訊</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後置條件</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清楚記錄總銷售量及餐點項目</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rowSpan="2">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主要成功情節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7150">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a:t>
                      </a:r>
                      <a:r>
                        <a:rPr lang="zh-TW" sz="1400" u="none" cap="none" strike="noStrike">
                          <a:solidFill>
                            <a:srgbClr val="FF0000"/>
                          </a:solidFill>
                        </a:rPr>
                        <a:t>老闆</a:t>
                      </a:r>
                      <a:r>
                        <a:rPr lang="zh-TW" sz="1400" u="none" cap="none" strike="noStrike"/>
                        <a:t>登入</a:t>
                      </a:r>
                      <a:r>
                        <a:rPr lang="zh-TW" sz="1400" u="none" cap="none" strike="noStrike">
                          <a:solidFill>
                            <a:srgbClr val="FF0000"/>
                          </a:solidFill>
                        </a:rPr>
                        <a:t>帳戶</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2.查看</a:t>
                      </a:r>
                      <a:r>
                        <a:rPr lang="zh-TW" sz="1400" u="none" cap="none" strike="noStrike">
                          <a:solidFill>
                            <a:srgbClr val="FF0000"/>
                          </a:solidFill>
                        </a:rPr>
                        <a:t>銷售量</a:t>
                      </a:r>
                      <a:r>
                        <a:rPr lang="zh-TW" sz="1400" u="none" cap="none" strike="noStrike"/>
                        <a:t>的狀況。</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a:t>1.</a:t>
                      </a:r>
                      <a:r>
                        <a:rPr lang="zh-TW"/>
                        <a:t>進入</a:t>
                      </a:r>
                      <a:r>
                        <a:rPr lang="zh-TW">
                          <a:solidFill>
                            <a:srgbClr val="FF0000"/>
                          </a:solidFill>
                        </a:rPr>
                        <a:t>登入畫面</a:t>
                      </a:r>
                      <a:r>
                        <a:rPr lang="zh-TW"/>
                        <a: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zh-TW"/>
                        <a:t>2</a:t>
                      </a:r>
                      <a:r>
                        <a:rPr lang="zh-TW" sz="1400" u="none" cap="none" strike="noStrike"/>
                        <a:t>.確認</a:t>
                      </a:r>
                      <a:r>
                        <a:rPr lang="zh-TW" sz="1400" u="none" cap="none" strike="noStrike">
                          <a:solidFill>
                            <a:srgbClr val="FF0000"/>
                          </a:solidFill>
                        </a:rPr>
                        <a:t>帳號</a:t>
                      </a:r>
                      <a:r>
                        <a:rPr lang="zh-TW" sz="1400" u="none" cap="none" strike="noStrike">
                          <a:solidFill>
                            <a:schemeClr val="dk1"/>
                          </a:solidFill>
                        </a:rPr>
                        <a:t>、</a:t>
                      </a:r>
                      <a:r>
                        <a:rPr lang="zh-TW" sz="1400" u="none" cap="none" strike="noStrike">
                          <a:solidFill>
                            <a:srgbClr val="FF0000"/>
                          </a:solidFill>
                        </a:rPr>
                        <a:t>密碼</a:t>
                      </a:r>
                      <a:r>
                        <a:rPr lang="zh-TW" sz="1400" u="none" cap="none" strike="noStrike"/>
                        <a:t>是否正確。</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a:t>3</a:t>
                      </a:r>
                      <a:r>
                        <a:rPr lang="zh-TW" sz="1400" u="none" cap="none" strike="noStrike"/>
                        <a:t>.將</a:t>
                      </a:r>
                      <a:r>
                        <a:rPr lang="zh-TW" sz="1400" u="none" cap="none" strike="noStrike">
                          <a:solidFill>
                            <a:srgbClr val="FF0000"/>
                          </a:solidFill>
                        </a:rPr>
                        <a:t>訂單資料</a:t>
                      </a:r>
                      <a:r>
                        <a:rPr lang="zh-TW" sz="1400" u="none" cap="none" strike="noStrike"/>
                        <a:t>列出。</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例外情節</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無權限者，無法得知資訊。</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r h="407150">
                <a:tc>
                  <a:txBody>
                    <a:bodyPr/>
                    <a:lstStyle/>
                    <a:p>
                      <a:pPr indent="0" lvl="0" marL="0" marR="0" rtl="0" algn="ctr">
                        <a:lnSpc>
                          <a:spcPct val="100000"/>
                        </a:lnSpc>
                        <a:spcBef>
                          <a:spcPts val="0"/>
                        </a:spcBef>
                        <a:spcAft>
                          <a:spcPts val="0"/>
                        </a:spcAft>
                        <a:buClr>
                          <a:srgbClr val="000000"/>
                        </a:buClr>
                        <a:buSzPts val="1350"/>
                        <a:buFont typeface="Arial"/>
                        <a:buNone/>
                      </a:pPr>
                      <a:r>
                        <a:rPr lang="zh-TW" sz="1350" u="none" cap="none" strike="noStrike">
                          <a:solidFill>
                            <a:schemeClr val="dk1"/>
                          </a:solidFill>
                        </a:rPr>
                        <a:t>其他需求</a:t>
                      </a:r>
                      <a:endParaRPr sz="1350" u="none" cap="none" strike="noStrike">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gridSpan="2">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無。</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hMerge="1"/>
              </a:tr>
            </a:tbl>
          </a:graphicData>
        </a:graphic>
      </p:graphicFrame>
      <p:sp>
        <p:nvSpPr>
          <p:cNvPr id="338" name="Google Shape;338;g18615392c17_0_3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42" name="Shape 342"/>
        <p:cNvGrpSpPr/>
        <p:nvPr/>
      </p:nvGrpSpPr>
      <p:grpSpPr>
        <a:xfrm>
          <a:off x="0" y="0"/>
          <a:ext cx="0" cy="0"/>
          <a:chOff x="0" y="0"/>
          <a:chExt cx="0" cy="0"/>
        </a:xfrm>
      </p:grpSpPr>
      <p:sp>
        <p:nvSpPr>
          <p:cNvPr id="343" name="Google Shape;343;g1a4966238b3_0_7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1a4966238b3_0_76"/>
          <p:cNvSpPr/>
          <p:nvPr/>
        </p:nvSpPr>
        <p:spPr>
          <a:xfrm>
            <a:off x="288150" y="535960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g1a4966238b3_0_76"/>
          <p:cNvSpPr/>
          <p:nvPr/>
        </p:nvSpPr>
        <p:spPr>
          <a:xfrm flipH="1">
            <a:off x="2120800" y="5209775"/>
            <a:ext cx="19941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6" name="Google Shape;346;g1a4966238b3_0_76"/>
          <p:cNvSpPr/>
          <p:nvPr/>
        </p:nvSpPr>
        <p:spPr>
          <a:xfrm>
            <a:off x="4114900" y="5762975"/>
            <a:ext cx="11757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7" name="Google Shape;347;g1a4966238b3_0_76"/>
          <p:cNvSpPr/>
          <p:nvPr/>
        </p:nvSpPr>
        <p:spPr>
          <a:xfrm flipH="1" rot="10800000">
            <a:off x="4828750" y="302250"/>
            <a:ext cx="1994100" cy="1233300"/>
          </a:xfrm>
          <a:prstGeom prst="rtTriangle">
            <a:avLst/>
          </a:prstGeom>
          <a:solidFill>
            <a:srgbClr val="FFD9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1a4966238b3_0_76"/>
          <p:cNvSpPr/>
          <p:nvPr/>
        </p:nvSpPr>
        <p:spPr>
          <a:xfrm rot="10800000">
            <a:off x="6822975" y="302250"/>
            <a:ext cx="2017500" cy="1325400"/>
          </a:xfrm>
          <a:prstGeom prst="rtTriangle">
            <a:avLst/>
          </a:prstGeom>
          <a:solidFill>
            <a:srgbClr val="FFC6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g1a4966238b3_0_76"/>
          <p:cNvSpPr/>
          <p:nvPr/>
        </p:nvSpPr>
        <p:spPr>
          <a:xfrm rot="10800000">
            <a:off x="3617950" y="302250"/>
            <a:ext cx="1210800" cy="772200"/>
          </a:xfrm>
          <a:prstGeom prst="rtTriangle">
            <a:avLst/>
          </a:prstGeom>
          <a:solidFill>
            <a:srgbClr val="FFCF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350" name="Google Shape;350;g1a4966238b3_0_76"/>
          <p:cNvGraphicFramePr/>
          <p:nvPr/>
        </p:nvGraphicFramePr>
        <p:xfrm>
          <a:off x="529875" y="1920138"/>
          <a:ext cx="3000000" cy="3000000"/>
        </p:xfrm>
        <a:graphic>
          <a:graphicData uri="http://schemas.openxmlformats.org/drawingml/2006/table">
            <a:tbl>
              <a:tblPr>
                <a:noFill/>
                <a:tableStyleId>{3EAE879F-A851-4AF8-BF3A-904C41E77BED}</a:tableStyleId>
              </a:tblPr>
              <a:tblGrid>
                <a:gridCol w="1638300"/>
                <a:gridCol w="2139175"/>
                <a:gridCol w="1922875"/>
                <a:gridCol w="2441550"/>
              </a:tblGrid>
              <a:tr h="457175">
                <a:tc rowSpan="2">
                  <a:txBody>
                    <a:bodyPr/>
                    <a:lstStyle/>
                    <a:p>
                      <a:pPr indent="0" lvl="0" marL="0" marR="0" rtl="0" algn="ctr">
                        <a:lnSpc>
                          <a:spcPct val="100000"/>
                        </a:lnSpc>
                        <a:spcBef>
                          <a:spcPts val="0"/>
                        </a:spcBef>
                        <a:spcAft>
                          <a:spcPts val="0"/>
                        </a:spcAft>
                        <a:buClr>
                          <a:srgbClr val="000000"/>
                        </a:buClr>
                        <a:buSzPts val="1450"/>
                        <a:buFont typeface="Arial"/>
                        <a:buNone/>
                      </a:pPr>
                      <a:r>
                        <a:rPr lang="zh-TW" sz="1800">
                          <a:solidFill>
                            <a:schemeClr val="lt1"/>
                          </a:solidFill>
                          <a:latin typeface="Microsoft JhengHei"/>
                          <a:ea typeface="Microsoft JhengHei"/>
                          <a:cs typeface="Microsoft JhengHei"/>
                          <a:sym typeface="Microsoft JhengHei"/>
                        </a:rPr>
                        <a:t>主要成功情節</a:t>
                      </a:r>
                      <a:endParaRPr sz="145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u="none" cap="none" strike="noStrike">
                          <a:solidFill>
                            <a:schemeClr val="lt1"/>
                          </a:solidFill>
                          <a:latin typeface="Microsoft JhengHei"/>
                          <a:ea typeface="Microsoft JhengHei"/>
                          <a:cs typeface="Microsoft JhengHei"/>
                          <a:sym typeface="Microsoft JhengHei"/>
                        </a:rPr>
                        <a:t>參與者</a:t>
                      </a:r>
                      <a:endParaRPr sz="1800" u="none" cap="none" strike="noStrike">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zh-TW" sz="1800">
                          <a:solidFill>
                            <a:schemeClr val="lt1"/>
                          </a:solidFill>
                          <a:latin typeface="Microsoft JhengHei"/>
                          <a:ea typeface="Microsoft JhengHei"/>
                          <a:cs typeface="Microsoft JhengHei"/>
                          <a:sym typeface="Microsoft JhengHei"/>
                        </a:rPr>
                        <a:t>系統</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None/>
                      </a:pPr>
                      <a:r>
                        <a:rPr lang="zh-TW" sz="1800">
                          <a:solidFill>
                            <a:schemeClr val="lt1"/>
                          </a:solidFill>
                          <a:latin typeface="Microsoft JhengHei"/>
                          <a:ea typeface="Microsoft JhengHei"/>
                          <a:cs typeface="Microsoft JhengHei"/>
                          <a:sym typeface="Microsoft JhengHei"/>
                        </a:rPr>
                        <a:t>系統事件</a:t>
                      </a:r>
                      <a:endParaRPr sz="1800">
                        <a:solidFill>
                          <a:schemeClr val="lt1"/>
                        </a:solidFill>
                        <a:latin typeface="Microsoft JhengHei"/>
                        <a:ea typeface="Microsoft JhengHei"/>
                        <a:cs typeface="Microsoft JhengHei"/>
                        <a:sym typeface="Microsoft JhengHei"/>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1"/>
                    </a:solidFill>
                  </a:tcPr>
                </a:tc>
              </a:tr>
              <a:tr h="1769325">
                <a:tc vMerge="1"/>
                <a:tc>
                  <a:txBody>
                    <a:bodyPr/>
                    <a:lstStyle/>
                    <a:p>
                      <a:pPr indent="0" lvl="0" marL="0" marR="0" rtl="0" algn="l">
                        <a:lnSpc>
                          <a:spcPct val="100000"/>
                        </a:lnSpc>
                        <a:spcBef>
                          <a:spcPts val="0"/>
                        </a:spcBef>
                        <a:spcAft>
                          <a:spcPts val="0"/>
                        </a:spcAft>
                        <a:buClr>
                          <a:srgbClr val="000000"/>
                        </a:buClr>
                        <a:buSzPts val="1400"/>
                        <a:buFont typeface="Arial"/>
                        <a:buNone/>
                      </a:pPr>
                      <a:r>
                        <a:rPr lang="zh-TW" sz="1400" u="none" cap="none" strike="noStrike"/>
                        <a:t>1.</a:t>
                      </a:r>
                      <a:r>
                        <a:rPr lang="zh-TW" sz="1400" u="none" cap="none" strike="noStrike">
                          <a:solidFill>
                            <a:srgbClr val="FF0000"/>
                          </a:solidFill>
                        </a:rPr>
                        <a:t>老闆</a:t>
                      </a:r>
                      <a:r>
                        <a:rPr lang="zh-TW" sz="1400" u="none" cap="none" strike="noStrike"/>
                        <a:t>登入</a:t>
                      </a:r>
                      <a:r>
                        <a:rPr lang="zh-TW" sz="1400" u="none" cap="none" strike="noStrike">
                          <a:solidFill>
                            <a:srgbClr val="FF0000"/>
                          </a:solidFill>
                        </a:rPr>
                        <a:t>帳戶</a:t>
                      </a:r>
                      <a:r>
                        <a:rPr lang="zh-TW" sz="1400" u="none" cap="none" strike="noStrike"/>
                        <a:t>。</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sz="1400" u="none" cap="none" strike="noStrike"/>
                        <a:t>2.查看</a:t>
                      </a:r>
                      <a:r>
                        <a:rPr lang="zh-TW" sz="1400" u="none" cap="none" strike="noStrike">
                          <a:solidFill>
                            <a:srgbClr val="FF0000"/>
                          </a:solidFill>
                        </a:rPr>
                        <a:t>銷售量</a:t>
                      </a:r>
                      <a:r>
                        <a:rPr lang="zh-TW" sz="1400" u="none" cap="none" strike="noStrike"/>
                        <a:t>的狀況。</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400"/>
                        <a:buFont typeface="Arial"/>
                        <a:buNone/>
                      </a:pPr>
                      <a:r>
                        <a:rPr lang="zh-TW"/>
                        <a:t>1.進入</a:t>
                      </a:r>
                      <a:r>
                        <a:rPr lang="zh-TW">
                          <a:solidFill>
                            <a:srgbClr val="FF0000"/>
                          </a:solidFill>
                        </a:rPr>
                        <a:t>登入畫面</a:t>
                      </a:r>
                      <a:r>
                        <a:rPr lang="zh-TW"/>
                        <a:t>。</a:t>
                      </a:r>
                      <a:endParaRPr/>
                    </a:p>
                    <a:p>
                      <a:pPr indent="0" lvl="0" marL="0" marR="0" rtl="0" algn="l">
                        <a:lnSpc>
                          <a:spcPct val="100000"/>
                        </a:lnSpc>
                        <a:spcBef>
                          <a:spcPts val="0"/>
                        </a:spcBef>
                        <a:spcAft>
                          <a:spcPts val="0"/>
                        </a:spcAft>
                        <a:buClr>
                          <a:srgbClr val="000000"/>
                        </a:buClr>
                        <a:buSzPts val="1400"/>
                        <a:buFont typeface="Arial"/>
                        <a:buNone/>
                      </a:pPr>
                      <a:r>
                        <a:t/>
                      </a:r>
                      <a:endParaRPr/>
                    </a:p>
                    <a:p>
                      <a:pPr indent="0" lvl="0" marL="0" marR="0" rtl="0" algn="l">
                        <a:lnSpc>
                          <a:spcPct val="100000"/>
                        </a:lnSpc>
                        <a:spcBef>
                          <a:spcPts val="0"/>
                        </a:spcBef>
                        <a:spcAft>
                          <a:spcPts val="0"/>
                        </a:spcAft>
                        <a:buClr>
                          <a:srgbClr val="000000"/>
                        </a:buClr>
                        <a:buSzPts val="1400"/>
                        <a:buFont typeface="Arial"/>
                        <a:buNone/>
                      </a:pPr>
                      <a:r>
                        <a:rPr lang="zh-TW"/>
                        <a:t>2</a:t>
                      </a:r>
                      <a:r>
                        <a:rPr lang="zh-TW" sz="1400" u="none" cap="none" strike="noStrike"/>
                        <a:t>.確認</a:t>
                      </a:r>
                      <a:r>
                        <a:rPr lang="zh-TW" sz="1400" u="none" cap="none" strike="noStrike">
                          <a:solidFill>
                            <a:srgbClr val="FF0000"/>
                          </a:solidFill>
                        </a:rPr>
                        <a:t>帳號</a:t>
                      </a:r>
                      <a:r>
                        <a:rPr lang="zh-TW" sz="1400" u="none" cap="none" strike="noStrike">
                          <a:solidFill>
                            <a:schemeClr val="dk1"/>
                          </a:solidFill>
                        </a:rPr>
                        <a:t>、</a:t>
                      </a:r>
                      <a:r>
                        <a:rPr lang="zh-TW" sz="1400" u="none" cap="none" strike="noStrike">
                          <a:solidFill>
                            <a:srgbClr val="FF0000"/>
                          </a:solidFill>
                        </a:rPr>
                        <a:t>密碼</a:t>
                      </a:r>
                      <a:r>
                        <a:rPr lang="zh-TW" sz="1400" u="none" cap="none" strike="noStrike"/>
                        <a:t>是否正確。</a:t>
                      </a:r>
                      <a:br>
                        <a:rPr lang="zh-TW" sz="1400" u="none" cap="none" strike="noStrike"/>
                      </a:br>
                      <a:endParaRPr sz="1400" u="none" cap="none" strike="noStrike"/>
                    </a:p>
                    <a:p>
                      <a:pPr indent="0" lvl="0" marL="0" marR="0" rtl="0" algn="l">
                        <a:lnSpc>
                          <a:spcPct val="100000"/>
                        </a:lnSpc>
                        <a:spcBef>
                          <a:spcPts val="0"/>
                        </a:spcBef>
                        <a:spcAft>
                          <a:spcPts val="0"/>
                        </a:spcAft>
                        <a:buClr>
                          <a:srgbClr val="000000"/>
                        </a:buClr>
                        <a:buSzPts val="1400"/>
                        <a:buFont typeface="Arial"/>
                        <a:buNone/>
                      </a:pPr>
                      <a:r>
                        <a:rPr lang="zh-TW"/>
                        <a:t>3</a:t>
                      </a:r>
                      <a:r>
                        <a:rPr lang="zh-TW" sz="1400" u="none" cap="none" strike="noStrike"/>
                        <a:t>.將</a:t>
                      </a:r>
                      <a:r>
                        <a:rPr lang="zh-TW" sz="1400" u="none" cap="none" strike="noStrike">
                          <a:solidFill>
                            <a:srgbClr val="FF0000"/>
                          </a:solidFill>
                        </a:rPr>
                        <a:t>訂單資料</a:t>
                      </a:r>
                      <a:r>
                        <a:rPr lang="zh-TW" sz="1400" u="none" cap="none" strike="noStrike"/>
                        <a:t>列出。</a:t>
                      </a:r>
                      <a:endParaRPr sz="1400" u="none" cap="none" strike="noStrike"/>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marR="0" rtl="0" algn="l">
                        <a:lnSpc>
                          <a:spcPct val="150000"/>
                        </a:lnSpc>
                        <a:spcBef>
                          <a:spcPts val="1200"/>
                        </a:spcBef>
                        <a:spcAft>
                          <a:spcPts val="0"/>
                        </a:spcAft>
                        <a:buNone/>
                      </a:pPr>
                      <a:r>
                        <a:rPr lang="zh-TW" sz="1800">
                          <a:solidFill>
                            <a:schemeClr val="dk1"/>
                          </a:solidFill>
                        </a:rPr>
                        <a:t>登入</a:t>
                      </a:r>
                      <a:r>
                        <a:rPr lang="zh-TW" sz="1800">
                          <a:solidFill>
                            <a:schemeClr val="dk1"/>
                          </a:solidFill>
                        </a:rPr>
                        <a:t>帳號、密碼()</a:t>
                      </a:r>
                      <a:endParaRPr sz="1800">
                        <a:solidFill>
                          <a:schemeClr val="dk1"/>
                        </a:solidFill>
                      </a:endParaRPr>
                    </a:p>
                    <a:p>
                      <a:pPr indent="0" lvl="0" marL="0" marR="0" rtl="0" algn="l">
                        <a:lnSpc>
                          <a:spcPct val="150000"/>
                        </a:lnSpc>
                        <a:spcBef>
                          <a:spcPts val="1200"/>
                        </a:spcBef>
                        <a:spcAft>
                          <a:spcPts val="0"/>
                        </a:spcAft>
                        <a:buNone/>
                      </a:pPr>
                      <a:r>
                        <a:rPr lang="zh-TW" sz="1800">
                          <a:solidFill>
                            <a:schemeClr val="dk1"/>
                          </a:solidFill>
                        </a:rPr>
                        <a:t>確認帳號、密碼()</a:t>
                      </a:r>
                      <a:endParaRPr sz="1800">
                        <a:solidFill>
                          <a:schemeClr val="dk1"/>
                        </a:solidFill>
                      </a:endParaRPr>
                    </a:p>
                    <a:p>
                      <a:pPr indent="0" lvl="0" marL="0" marR="0" rtl="0" algn="l">
                        <a:lnSpc>
                          <a:spcPct val="150000"/>
                        </a:lnSpc>
                        <a:spcBef>
                          <a:spcPts val="1200"/>
                        </a:spcBef>
                        <a:spcAft>
                          <a:spcPts val="0"/>
                        </a:spcAft>
                        <a:buNone/>
                      </a:pPr>
                      <a:r>
                        <a:rPr lang="zh-TW" sz="1800">
                          <a:solidFill>
                            <a:schemeClr val="dk1"/>
                          </a:solidFill>
                        </a:rPr>
                        <a:t>呈現銷售量資料()</a:t>
                      </a:r>
                      <a:endParaRPr sz="1800">
                        <a:solidFill>
                          <a:schemeClr val="dk1"/>
                        </a:solidFill>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351" name="Google Shape;351;g1a4966238b3_0_76"/>
          <p:cNvSpPr txBox="1"/>
          <p:nvPr/>
        </p:nvSpPr>
        <p:spPr>
          <a:xfrm>
            <a:off x="4425875" y="4388975"/>
            <a:ext cx="4245900" cy="723300"/>
          </a:xfrm>
          <a:prstGeom prst="rect">
            <a:avLst/>
          </a:prstGeom>
          <a:noFill/>
          <a:ln>
            <a:noFill/>
          </a:ln>
        </p:spPr>
        <p:txBody>
          <a:bodyPr anchorCtr="0" anchor="t" bIns="91425" lIns="91425" spcFirstLastPara="1" rIns="91425" wrap="square" tIns="91425">
            <a:spAutoFit/>
          </a:bodyPr>
          <a:lstStyle/>
          <a:p>
            <a:pPr indent="-450850" lvl="0" marL="457200" rtl="0" algn="l">
              <a:spcBef>
                <a:spcPts val="0"/>
              </a:spcBef>
              <a:spcAft>
                <a:spcPts val="0"/>
              </a:spcAft>
              <a:buClr>
                <a:schemeClr val="dk1"/>
              </a:buClr>
              <a:buSzPts val="3500"/>
              <a:buFont typeface="Microsoft JhengHei"/>
              <a:buChar char="❖"/>
            </a:pPr>
            <a:r>
              <a:rPr b="1" lang="zh-TW" sz="3500">
                <a:solidFill>
                  <a:schemeClr val="dk1"/>
                </a:solidFill>
                <a:latin typeface="Microsoft JhengHei"/>
                <a:ea typeface="Microsoft JhengHei"/>
                <a:cs typeface="Microsoft JhengHei"/>
                <a:sym typeface="Microsoft JhengHei"/>
              </a:rPr>
              <a:t>分析記帳</a:t>
            </a:r>
            <a:r>
              <a:rPr b="1" lang="zh-TW" sz="3500">
                <a:solidFill>
                  <a:schemeClr val="dk1"/>
                </a:solidFill>
                <a:latin typeface="Microsoft JhengHei"/>
                <a:ea typeface="Microsoft JhengHei"/>
                <a:cs typeface="Microsoft JhengHei"/>
                <a:sym typeface="Microsoft JhengHei"/>
              </a:rPr>
              <a:t>系統事件</a:t>
            </a:r>
            <a:endParaRPr sz="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355" name="Shape 355"/>
        <p:cNvGrpSpPr/>
        <p:nvPr/>
      </p:nvGrpSpPr>
      <p:grpSpPr>
        <a:xfrm>
          <a:off x="0" y="0"/>
          <a:ext cx="0" cy="0"/>
          <a:chOff x="0" y="0"/>
          <a:chExt cx="0" cy="0"/>
        </a:xfrm>
      </p:grpSpPr>
      <p:sp>
        <p:nvSpPr>
          <p:cNvPr id="356" name="Google Shape;356;p2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6"/>
          <p:cNvSpPr/>
          <p:nvPr/>
        </p:nvSpPr>
        <p:spPr>
          <a:xfrm rot="10800000">
            <a:off x="937695" y="735012"/>
            <a:ext cx="692100" cy="714300"/>
          </a:xfrm>
          <a:prstGeom prst="parallelogram">
            <a:avLst>
              <a:gd fmla="val 42949" name="adj"/>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8" name="Google Shape;358;p26"/>
          <p:cNvSpPr/>
          <p:nvPr/>
        </p:nvSpPr>
        <p:spPr>
          <a:xfrm flipH="1" rot="10800000">
            <a:off x="420045" y="735012"/>
            <a:ext cx="692100" cy="714300"/>
          </a:xfrm>
          <a:prstGeom prst="parallelogram">
            <a:avLst>
              <a:gd fmla="val 42949" name="adj"/>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59" name="Google Shape;359;p26"/>
          <p:cNvSpPr/>
          <p:nvPr/>
        </p:nvSpPr>
        <p:spPr>
          <a:xfrm flipH="1">
            <a:off x="7973770" y="735012"/>
            <a:ext cx="692100" cy="714300"/>
          </a:xfrm>
          <a:prstGeom prst="parallelogram">
            <a:avLst>
              <a:gd fmla="val 42949" name="adj"/>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0" name="Google Shape;360;p26"/>
          <p:cNvSpPr/>
          <p:nvPr/>
        </p:nvSpPr>
        <p:spPr>
          <a:xfrm>
            <a:off x="7456495" y="735012"/>
            <a:ext cx="692100" cy="714300"/>
          </a:xfrm>
          <a:prstGeom prst="parallelogram">
            <a:avLst>
              <a:gd fmla="val 42949" name="adj"/>
            </a:avLst>
          </a:prstGeom>
          <a:solidFill>
            <a:srgbClr val="E6913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361" name="Google Shape;361;p26"/>
          <p:cNvSpPr/>
          <p:nvPr/>
        </p:nvSpPr>
        <p:spPr>
          <a:xfrm>
            <a:off x="187802" y="734990"/>
            <a:ext cx="8956200" cy="831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zh-TW" sz="4800" u="sng" cap="none" strike="noStrike">
                <a:solidFill>
                  <a:schemeClr val="dk1"/>
                </a:solidFill>
                <a:latin typeface="Microsoft JhengHei"/>
                <a:ea typeface="Microsoft JhengHei"/>
                <a:cs typeface="Microsoft JhengHei"/>
                <a:sym typeface="Microsoft JhengHei"/>
              </a:rPr>
              <a:t>分析記帳使用案例</a:t>
            </a:r>
            <a:r>
              <a:rPr b="1" i="0" lang="zh-TW" sz="4800" u="sng" cap="none" strike="noStrike">
                <a:solidFill>
                  <a:srgbClr val="000000"/>
                </a:solidFill>
                <a:latin typeface="Microsoft JhengHei"/>
                <a:ea typeface="Microsoft JhengHei"/>
                <a:cs typeface="Microsoft JhengHei"/>
                <a:sym typeface="Microsoft JhengHei"/>
              </a:rPr>
              <a:t>概念類別列舉</a:t>
            </a:r>
            <a:endParaRPr/>
          </a:p>
        </p:txBody>
      </p:sp>
      <p:graphicFrame>
        <p:nvGraphicFramePr>
          <p:cNvPr id="362" name="Google Shape;362;p26"/>
          <p:cNvGraphicFramePr/>
          <p:nvPr/>
        </p:nvGraphicFramePr>
        <p:xfrm>
          <a:off x="735399" y="2238372"/>
          <a:ext cx="3000000" cy="3000000"/>
        </p:xfrm>
        <a:graphic>
          <a:graphicData uri="http://schemas.openxmlformats.org/drawingml/2006/table">
            <a:tbl>
              <a:tblPr bandRow="1" firstRow="1">
                <a:noFill/>
                <a:tableStyleId>{462D7AE6-F140-4531-85A3-1C2C52AB537B}</a:tableStyleId>
              </a:tblPr>
              <a:tblGrid>
                <a:gridCol w="1459175"/>
                <a:gridCol w="3721600"/>
                <a:gridCol w="2492450"/>
              </a:tblGrid>
              <a:tr h="228600">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名詞</a:t>
                      </a:r>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原因</a:t>
                      </a:r>
                      <a:endParaRPr b="1" i="0" sz="1800" u="none" cap="none" strike="noStrike">
                        <a:solidFill>
                          <a:schemeClr val="lt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1" i="0" lang="zh-TW" sz="1800" u="none" cap="none" strike="noStrike">
                          <a:solidFill>
                            <a:schemeClr val="lt1"/>
                          </a:solidFill>
                          <a:latin typeface="Calibri"/>
                          <a:ea typeface="Calibri"/>
                          <a:cs typeface="Calibri"/>
                          <a:sym typeface="Calibri"/>
                        </a:rPr>
                        <a:t>結果(是否為概念類別)</a:t>
                      </a:r>
                      <a:endParaRPr b="1" i="0" sz="1800" u="none" cap="none" strike="noStrike">
                        <a:solidFill>
                          <a:schemeClr val="lt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老闆</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餐廳主要管理者</a:t>
                      </a:r>
                      <a:endParaRPr b="0" i="0" sz="1800" u="none" cap="none" strike="noStrike">
                        <a:solidFill>
                          <a:schemeClr val="dk1"/>
                        </a:solidFill>
                        <a:latin typeface="Calibri"/>
                        <a:ea typeface="Calibri"/>
                        <a:cs typeface="Calibri"/>
                        <a:sym typeface="Calibri"/>
                      </a:endParaRPr>
                    </a:p>
                  </a:txBody>
                  <a:tcPr marT="45725" marB="45725" marR="91450" marL="91450"/>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銷售量</a:t>
                      </a:r>
                      <a:endParaRPr b="0" i="0" sz="1800" u="none" cap="none" strike="noStrike">
                        <a:solidFill>
                          <a:schemeClr val="dk1"/>
                        </a:solidFill>
                        <a:latin typeface="Calibri"/>
                        <a:ea typeface="Calibri"/>
                        <a:cs typeface="Calibri"/>
                        <a:sym typeface="Calibri"/>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提供管理者有效率的分析營運狀況</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是</a:t>
                      </a:r>
                      <a:endParaRPr b="0" i="0" sz="1800" u="none" cap="none" strike="noStrike">
                        <a:solidFill>
                          <a:schemeClr val="dk1"/>
                        </a:solidFill>
                        <a:latin typeface="Calibri"/>
                        <a:ea typeface="Calibri"/>
                        <a:cs typeface="Calibri"/>
                        <a:sym typeface="Calibri"/>
                      </a:endParaRPr>
                    </a:p>
                  </a:txBody>
                  <a:tcPr marT="45725" marB="45725" marR="91450" marL="91450">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lang="zh-TW" sz="1800"/>
                        <a:t>登入畫面</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latin typeface="Microsoft JhengHei"/>
                          <a:ea typeface="Microsoft JhengHei"/>
                          <a:cs typeface="Microsoft JhengHei"/>
                          <a:sym typeface="Microsoft JhengHei"/>
                        </a:rPr>
                        <a:t>管理者登入查看銷售狀況</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zh-TW" sz="1800"/>
                        <a:t>是</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帳戶</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登入銷售量系統</a:t>
                      </a:r>
                      <a:r>
                        <a:rPr lang="zh-TW" sz="1800">
                          <a:latin typeface="Microsoft JhengHei"/>
                          <a:ea typeface="Microsoft JhengHei"/>
                          <a:cs typeface="Microsoft JhengHei"/>
                          <a:sym typeface="Microsoft JhengHei"/>
                        </a:rPr>
                        <a:t>，登入畫面屬性</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否</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密碼</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Microsoft JhengHei"/>
                          <a:ea typeface="Microsoft JhengHei"/>
                          <a:cs typeface="Microsoft JhengHei"/>
                          <a:sym typeface="Microsoft JhengHei"/>
                        </a:rPr>
                        <a:t>同帳號</a:t>
                      </a:r>
                      <a:endParaRPr b="0" i="0" sz="1800" u="none" cap="none" strike="noStrike">
                        <a:solidFill>
                          <a:schemeClr val="dk1"/>
                        </a:solidFill>
                        <a:latin typeface="Microsoft JhengHei"/>
                        <a:ea typeface="Microsoft JhengHei"/>
                        <a:cs typeface="Microsoft JhengHei"/>
                        <a:sym typeface="Microsoft JhengHe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否</a:t>
                      </a:r>
                      <a:endParaRPr b="0" i="0" sz="1800" u="none" cap="none" strike="noStrike">
                        <a:solidFill>
                          <a:schemeClr val="dk1"/>
                        </a:solidFill>
                        <a:latin typeface="Calibri"/>
                        <a:ea typeface="Calibri"/>
                        <a:cs typeface="Calibri"/>
                        <a:sym typeface="Calibri"/>
                      </a:endParaRPr>
                    </a:p>
                  </a:txBody>
                  <a:tcPr marT="45725" marB="45725" marR="91450" marL="91450">
                    <a:lnL cap="flat" cmpd="sng" w="12700">
                      <a:solidFill>
                        <a:schemeClr val="lt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370850">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訂單資料</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列出營運狀況資訊</a:t>
                      </a:r>
                      <a:r>
                        <a:rPr lang="zh-TW" sz="1800"/>
                        <a:t>，為銷售量屬性</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tcPr>
                </a:tc>
                <a:tc>
                  <a:txBody>
                    <a:bodyPr/>
                    <a:lstStyle/>
                    <a:p>
                      <a:pPr indent="0" lvl="0" marL="0" marR="0" rtl="0" algn="ctr">
                        <a:lnSpc>
                          <a:spcPct val="100000"/>
                        </a:lnSpc>
                        <a:spcBef>
                          <a:spcPts val="0"/>
                        </a:spcBef>
                        <a:spcAft>
                          <a:spcPts val="0"/>
                        </a:spcAft>
                        <a:buNone/>
                      </a:pPr>
                      <a:r>
                        <a:rPr b="0" i="0" lang="zh-TW" sz="1800" u="none" cap="none" strike="noStrike">
                          <a:solidFill>
                            <a:schemeClr val="dk1"/>
                          </a:solidFill>
                          <a:latin typeface="Calibri"/>
                          <a:ea typeface="Calibri"/>
                          <a:cs typeface="Calibri"/>
                          <a:sym typeface="Calibri"/>
                        </a:rPr>
                        <a:t>否</a:t>
                      </a:r>
                      <a:endParaRPr b="0" i="0" sz="1800" u="none" cap="none" strike="noStrike">
                        <a:solidFill>
                          <a:schemeClr val="dk1"/>
                        </a:solidFill>
                        <a:latin typeface="Calibri"/>
                        <a:ea typeface="Calibri"/>
                        <a:cs typeface="Calibri"/>
                        <a:sym typeface="Calibri"/>
                      </a:endParaRPr>
                    </a:p>
                  </a:txBody>
                  <a:tcPr marT="45725" marB="45725" marR="91450" marL="91450">
                    <a:lnT cap="flat" cmpd="sng" w="12700">
                      <a:solidFill>
                        <a:schemeClr val="lt1"/>
                      </a:solidFill>
                      <a:prstDash val="solid"/>
                      <a:round/>
                      <a:headEnd len="sm" w="sm" type="none"/>
                      <a:tailEnd len="sm" w="sm" type="none"/>
                    </a:lnT>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g18615392c17_0_44"/>
          <p:cNvSpPr/>
          <p:nvPr/>
        </p:nvSpPr>
        <p:spPr>
          <a:xfrm>
            <a:off x="1824900" y="446575"/>
            <a:ext cx="5494200" cy="3195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68" name="Google Shape;368;g18615392c17_0_44"/>
          <p:cNvPicPr preferRelativeResize="0"/>
          <p:nvPr/>
        </p:nvPicPr>
        <p:blipFill rotWithShape="1">
          <a:blip r:embed="rId3">
            <a:alphaModFix/>
          </a:blip>
          <a:srcRect b="0" l="0" r="4131" t="0"/>
          <a:stretch/>
        </p:blipFill>
        <p:spPr>
          <a:xfrm>
            <a:off x="1512413" y="766075"/>
            <a:ext cx="6404775" cy="5703700"/>
          </a:xfrm>
          <a:prstGeom prst="rect">
            <a:avLst/>
          </a:prstGeom>
          <a:noFill/>
          <a:ln>
            <a:noFill/>
          </a:ln>
        </p:spPr>
      </p:pic>
      <p:sp>
        <p:nvSpPr>
          <p:cNvPr id="369" name="Google Shape;369;g18615392c17_0_44"/>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18615392c17_0_44"/>
          <p:cNvSpPr txBox="1"/>
          <p:nvPr>
            <p:ph type="title"/>
          </p:nvPr>
        </p:nvSpPr>
        <p:spPr>
          <a:xfrm>
            <a:off x="2411838" y="-115250"/>
            <a:ext cx="46059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b="1" lang="zh-TW" sz="5200">
                <a:latin typeface="Microsoft JhengHei"/>
                <a:ea typeface="Microsoft JhengHei"/>
                <a:cs typeface="Microsoft JhengHei"/>
                <a:sym typeface="Microsoft JhengHei"/>
              </a:rPr>
              <a:t>使 用 案 例 圖</a:t>
            </a:r>
            <a:endParaRPr b="1" sz="5200">
              <a:latin typeface="Microsoft JhengHei"/>
              <a:ea typeface="Microsoft JhengHei"/>
              <a:cs typeface="Microsoft JhengHei"/>
              <a:sym typeface="Microsoft JhengHe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g188940c346c_0_4"/>
          <p:cNvSpPr/>
          <p:nvPr/>
        </p:nvSpPr>
        <p:spPr>
          <a:xfrm>
            <a:off x="1469700" y="652225"/>
            <a:ext cx="6204600" cy="3963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g188940c346c_0_4"/>
          <p:cNvSpPr txBox="1"/>
          <p:nvPr/>
        </p:nvSpPr>
        <p:spPr>
          <a:xfrm>
            <a:off x="1537400" y="172900"/>
            <a:ext cx="6477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none" cap="none" strike="noStrike">
                <a:solidFill>
                  <a:schemeClr val="dk1"/>
                </a:solidFill>
                <a:latin typeface="Microsoft JhengHei"/>
                <a:ea typeface="Microsoft JhengHei"/>
                <a:cs typeface="Microsoft JhengHei"/>
                <a:sym typeface="Microsoft JhengHei"/>
              </a:rPr>
              <a:t>點餐使用案例活動圖</a:t>
            </a:r>
            <a:endParaRPr b="0" i="0" sz="1400" u="none" cap="none" strike="noStrike">
              <a:solidFill>
                <a:srgbClr val="000000"/>
              </a:solidFill>
              <a:latin typeface="Arial"/>
              <a:ea typeface="Arial"/>
              <a:cs typeface="Arial"/>
              <a:sym typeface="Arial"/>
            </a:endParaRPr>
          </a:p>
        </p:txBody>
      </p:sp>
      <p:graphicFrame>
        <p:nvGraphicFramePr>
          <p:cNvPr id="377" name="Google Shape;377;g188940c346c_0_4"/>
          <p:cNvGraphicFramePr/>
          <p:nvPr/>
        </p:nvGraphicFramePr>
        <p:xfrm>
          <a:off x="964350" y="1227063"/>
          <a:ext cx="3000000" cy="3000000"/>
        </p:xfrm>
        <a:graphic>
          <a:graphicData uri="http://schemas.openxmlformats.org/drawingml/2006/table">
            <a:tbl>
              <a:tblPr>
                <a:noFill/>
                <a:tableStyleId>{3EAE879F-A851-4AF8-BF3A-904C41E77BED}</a:tableStyleId>
              </a:tblPr>
              <a:tblGrid>
                <a:gridCol w="2628250"/>
                <a:gridCol w="4610750"/>
              </a:tblGrid>
              <a:tr h="3810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tc>
              </a:tr>
            </a:tbl>
          </a:graphicData>
        </a:graphic>
      </p:graphicFrame>
      <p:pic>
        <p:nvPicPr>
          <p:cNvPr id="378" name="Google Shape;378;g188940c346c_0_4"/>
          <p:cNvPicPr preferRelativeResize="0"/>
          <p:nvPr/>
        </p:nvPicPr>
        <p:blipFill rotWithShape="1">
          <a:blip r:embed="rId3">
            <a:alphaModFix/>
          </a:blip>
          <a:srcRect b="0" l="0" r="0" t="0"/>
          <a:stretch/>
        </p:blipFill>
        <p:spPr>
          <a:xfrm>
            <a:off x="952499" y="1623276"/>
            <a:ext cx="7239000" cy="4966683"/>
          </a:xfrm>
          <a:prstGeom prst="rect">
            <a:avLst/>
          </a:prstGeom>
          <a:noFill/>
          <a:ln cap="flat" cmpd="sng" w="9525">
            <a:solidFill>
              <a:srgbClr val="9E9E9E"/>
            </a:solidFill>
            <a:prstDash val="solid"/>
            <a:round/>
            <a:headEnd len="sm" w="sm" type="none"/>
            <a:tailEnd len="sm" w="sm" type="none"/>
          </a:ln>
        </p:spPr>
      </p:pic>
      <p:cxnSp>
        <p:nvCxnSpPr>
          <p:cNvPr id="379" name="Google Shape;379;g188940c346c_0_4"/>
          <p:cNvCxnSpPr/>
          <p:nvPr/>
        </p:nvCxnSpPr>
        <p:spPr>
          <a:xfrm>
            <a:off x="3592600" y="1296025"/>
            <a:ext cx="8700" cy="5343000"/>
          </a:xfrm>
          <a:prstGeom prst="straightConnector1">
            <a:avLst/>
          </a:prstGeom>
          <a:noFill/>
          <a:ln cap="flat" cmpd="sng" w="9525">
            <a:solidFill>
              <a:srgbClr val="9E9E9E"/>
            </a:solidFill>
            <a:prstDash val="solid"/>
            <a:round/>
            <a:headEnd len="sm" w="sm" type="none"/>
            <a:tailEnd len="sm" w="sm" type="none"/>
          </a:ln>
        </p:spPr>
      </p:cxnSp>
      <p:sp>
        <p:nvSpPr>
          <p:cNvPr id="380" name="Google Shape;380;g188940c346c_0_4"/>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g188940c346c_0_13"/>
          <p:cNvSpPr/>
          <p:nvPr/>
        </p:nvSpPr>
        <p:spPr>
          <a:xfrm>
            <a:off x="798500" y="638649"/>
            <a:ext cx="7503600" cy="3963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386" name="Google Shape;386;g188940c346c_0_13"/>
          <p:cNvGraphicFramePr/>
          <p:nvPr/>
        </p:nvGraphicFramePr>
        <p:xfrm>
          <a:off x="1421550" y="1296025"/>
          <a:ext cx="3000000" cy="3000000"/>
        </p:xfrm>
        <a:graphic>
          <a:graphicData uri="http://schemas.openxmlformats.org/drawingml/2006/table">
            <a:tbl>
              <a:tblPr>
                <a:noFill/>
                <a:tableStyleId>{3EAE879F-A851-4AF8-BF3A-904C41E77BED}</a:tableStyleId>
              </a:tblPr>
              <a:tblGrid>
                <a:gridCol w="2757600"/>
                <a:gridCol w="34408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tc>
              </a:tr>
            </a:tbl>
          </a:graphicData>
        </a:graphic>
      </p:graphicFrame>
      <p:pic>
        <p:nvPicPr>
          <p:cNvPr id="387" name="Google Shape;387;g188940c346c_0_13"/>
          <p:cNvPicPr preferRelativeResize="0"/>
          <p:nvPr/>
        </p:nvPicPr>
        <p:blipFill rotWithShape="1">
          <a:blip r:embed="rId3">
            <a:alphaModFix/>
          </a:blip>
          <a:srcRect b="7639" l="0" r="0" t="11085"/>
          <a:stretch/>
        </p:blipFill>
        <p:spPr>
          <a:xfrm>
            <a:off x="1421550" y="1692225"/>
            <a:ext cx="6198450" cy="4812024"/>
          </a:xfrm>
          <a:prstGeom prst="rect">
            <a:avLst/>
          </a:prstGeom>
          <a:noFill/>
          <a:ln cap="flat" cmpd="sng" w="9525">
            <a:solidFill>
              <a:srgbClr val="999999"/>
            </a:solidFill>
            <a:prstDash val="solid"/>
            <a:round/>
            <a:headEnd len="sm" w="sm" type="none"/>
            <a:tailEnd len="sm" w="sm" type="none"/>
          </a:ln>
        </p:spPr>
      </p:pic>
      <p:cxnSp>
        <p:nvCxnSpPr>
          <p:cNvPr id="388" name="Google Shape;388;g188940c346c_0_13"/>
          <p:cNvCxnSpPr/>
          <p:nvPr/>
        </p:nvCxnSpPr>
        <p:spPr>
          <a:xfrm>
            <a:off x="4179150" y="1296025"/>
            <a:ext cx="17700" cy="5204700"/>
          </a:xfrm>
          <a:prstGeom prst="straightConnector1">
            <a:avLst/>
          </a:prstGeom>
          <a:noFill/>
          <a:ln cap="flat" cmpd="sng" w="9525">
            <a:solidFill>
              <a:srgbClr val="9E9E9E"/>
            </a:solidFill>
            <a:prstDash val="solid"/>
            <a:round/>
            <a:headEnd len="sm" w="sm" type="none"/>
            <a:tailEnd len="sm" w="sm" type="none"/>
          </a:ln>
        </p:spPr>
      </p:cxnSp>
      <p:sp>
        <p:nvSpPr>
          <p:cNvPr id="389" name="Google Shape;389;g188940c346c_0_13"/>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g188940c346c_0_13"/>
          <p:cNvSpPr txBox="1"/>
          <p:nvPr/>
        </p:nvSpPr>
        <p:spPr>
          <a:xfrm>
            <a:off x="820200" y="159800"/>
            <a:ext cx="7503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none" cap="none" strike="noStrike">
                <a:solidFill>
                  <a:schemeClr val="dk1"/>
                </a:solidFill>
                <a:latin typeface="Microsoft JhengHei"/>
                <a:ea typeface="Microsoft JhengHei"/>
                <a:cs typeface="Microsoft JhengHei"/>
                <a:sym typeface="Microsoft JhengHei"/>
              </a:rPr>
              <a:t>製作餐點使用案例活動圖</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188940c346c_0_23"/>
          <p:cNvSpPr/>
          <p:nvPr/>
        </p:nvSpPr>
        <p:spPr>
          <a:xfrm>
            <a:off x="1253825" y="623450"/>
            <a:ext cx="6334200" cy="3963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g188940c346c_0_23"/>
          <p:cNvSpPr txBox="1"/>
          <p:nvPr/>
        </p:nvSpPr>
        <p:spPr>
          <a:xfrm>
            <a:off x="1331900" y="161375"/>
            <a:ext cx="7503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none" cap="none" strike="noStrike">
                <a:solidFill>
                  <a:schemeClr val="dk1"/>
                </a:solidFill>
                <a:latin typeface="Microsoft JhengHei"/>
                <a:ea typeface="Microsoft JhengHei"/>
                <a:cs typeface="Microsoft JhengHei"/>
                <a:sym typeface="Microsoft JhengHei"/>
              </a:rPr>
              <a:t>送餐使用案例活動圖</a:t>
            </a:r>
            <a:endParaRPr b="0" i="0" sz="1400" u="none" cap="none" strike="noStrike">
              <a:solidFill>
                <a:srgbClr val="000000"/>
              </a:solidFill>
              <a:latin typeface="Arial"/>
              <a:ea typeface="Arial"/>
              <a:cs typeface="Arial"/>
              <a:sym typeface="Arial"/>
            </a:endParaRPr>
          </a:p>
        </p:txBody>
      </p:sp>
      <p:pic>
        <p:nvPicPr>
          <p:cNvPr id="397" name="Google Shape;397;g188940c346c_0_23"/>
          <p:cNvPicPr preferRelativeResize="0"/>
          <p:nvPr/>
        </p:nvPicPr>
        <p:blipFill rotWithShape="1">
          <a:blip r:embed="rId3">
            <a:alphaModFix/>
          </a:blip>
          <a:srcRect b="0" l="0" r="0" t="0"/>
          <a:stretch/>
        </p:blipFill>
        <p:spPr>
          <a:xfrm>
            <a:off x="1864650" y="1726800"/>
            <a:ext cx="5241800" cy="4678275"/>
          </a:xfrm>
          <a:prstGeom prst="rect">
            <a:avLst/>
          </a:prstGeom>
          <a:noFill/>
          <a:ln cap="flat" cmpd="sng" w="9525">
            <a:solidFill>
              <a:srgbClr val="999999"/>
            </a:solidFill>
            <a:prstDash val="solid"/>
            <a:round/>
            <a:headEnd len="sm" w="sm" type="none"/>
            <a:tailEnd len="sm" w="sm" type="none"/>
          </a:ln>
        </p:spPr>
      </p:pic>
      <p:graphicFrame>
        <p:nvGraphicFramePr>
          <p:cNvPr id="398" name="Google Shape;398;g188940c346c_0_23"/>
          <p:cNvGraphicFramePr/>
          <p:nvPr/>
        </p:nvGraphicFramePr>
        <p:xfrm>
          <a:off x="1864650" y="1330600"/>
          <a:ext cx="3000000" cy="3000000"/>
        </p:xfrm>
        <a:graphic>
          <a:graphicData uri="http://schemas.openxmlformats.org/drawingml/2006/table">
            <a:tbl>
              <a:tblPr>
                <a:noFill/>
                <a:tableStyleId>{3EAE879F-A851-4AF8-BF3A-904C41E77BED}</a:tableStyleId>
              </a:tblPr>
              <a:tblGrid>
                <a:gridCol w="2560125"/>
                <a:gridCol w="268167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tc>
              </a:tr>
            </a:tbl>
          </a:graphicData>
        </a:graphic>
      </p:graphicFrame>
      <p:cxnSp>
        <p:nvCxnSpPr>
          <p:cNvPr id="399" name="Google Shape;399;g188940c346c_0_23"/>
          <p:cNvCxnSpPr/>
          <p:nvPr/>
        </p:nvCxnSpPr>
        <p:spPr>
          <a:xfrm>
            <a:off x="4424775" y="1330600"/>
            <a:ext cx="31800" cy="5089500"/>
          </a:xfrm>
          <a:prstGeom prst="straightConnector1">
            <a:avLst/>
          </a:prstGeom>
          <a:noFill/>
          <a:ln cap="flat" cmpd="sng" w="9525">
            <a:solidFill>
              <a:srgbClr val="9E9E9E"/>
            </a:solidFill>
            <a:prstDash val="solid"/>
            <a:round/>
            <a:headEnd len="sm" w="sm" type="none"/>
            <a:tailEnd len="sm" w="sm" type="none"/>
          </a:ln>
        </p:spPr>
      </p:cxnSp>
      <p:sp>
        <p:nvSpPr>
          <p:cNvPr id="400" name="Google Shape;400;g188940c346c_0_23"/>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g188940c346c_0_30"/>
          <p:cNvSpPr/>
          <p:nvPr/>
        </p:nvSpPr>
        <p:spPr>
          <a:xfrm>
            <a:off x="1253825" y="626150"/>
            <a:ext cx="6318900" cy="3963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g188940c346c_0_30"/>
          <p:cNvSpPr txBox="1"/>
          <p:nvPr/>
        </p:nvSpPr>
        <p:spPr>
          <a:xfrm>
            <a:off x="1331900" y="161375"/>
            <a:ext cx="7503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none" cap="none" strike="noStrike">
                <a:solidFill>
                  <a:schemeClr val="dk1"/>
                </a:solidFill>
                <a:latin typeface="Microsoft JhengHei"/>
                <a:ea typeface="Microsoft JhengHei"/>
                <a:cs typeface="Microsoft JhengHei"/>
                <a:sym typeface="Microsoft JhengHei"/>
              </a:rPr>
              <a:t>結帳使用案例活動圖</a:t>
            </a:r>
            <a:endParaRPr b="0" i="0" sz="1400" u="none" cap="none" strike="noStrike">
              <a:solidFill>
                <a:srgbClr val="000000"/>
              </a:solidFill>
              <a:latin typeface="Arial"/>
              <a:ea typeface="Arial"/>
              <a:cs typeface="Arial"/>
              <a:sym typeface="Arial"/>
            </a:endParaRPr>
          </a:p>
        </p:txBody>
      </p:sp>
      <p:graphicFrame>
        <p:nvGraphicFramePr>
          <p:cNvPr id="407" name="Google Shape;407;g188940c346c_0_30"/>
          <p:cNvGraphicFramePr/>
          <p:nvPr/>
        </p:nvGraphicFramePr>
        <p:xfrm>
          <a:off x="1712250" y="1330600"/>
          <a:ext cx="3000000" cy="3000000"/>
        </p:xfrm>
        <a:graphic>
          <a:graphicData uri="http://schemas.openxmlformats.org/drawingml/2006/table">
            <a:tbl>
              <a:tblPr>
                <a:noFill/>
                <a:tableStyleId>{3EAE879F-A851-4AF8-BF3A-904C41E77BED}</a:tableStyleId>
              </a:tblPr>
              <a:tblGrid>
                <a:gridCol w="2663875"/>
                <a:gridCol w="2577925"/>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tc>
              </a:tr>
            </a:tbl>
          </a:graphicData>
        </a:graphic>
      </p:graphicFrame>
      <p:pic>
        <p:nvPicPr>
          <p:cNvPr id="408" name="Google Shape;408;g188940c346c_0_30"/>
          <p:cNvPicPr preferRelativeResize="0"/>
          <p:nvPr/>
        </p:nvPicPr>
        <p:blipFill rotWithShape="1">
          <a:blip r:embed="rId3">
            <a:alphaModFix/>
          </a:blip>
          <a:srcRect b="0" l="0" r="0" t="0"/>
          <a:stretch/>
        </p:blipFill>
        <p:spPr>
          <a:xfrm>
            <a:off x="1712250" y="1726798"/>
            <a:ext cx="5241800" cy="5013399"/>
          </a:xfrm>
          <a:prstGeom prst="rect">
            <a:avLst/>
          </a:prstGeom>
          <a:noFill/>
          <a:ln cap="flat" cmpd="sng" w="9525">
            <a:solidFill>
              <a:srgbClr val="999999"/>
            </a:solidFill>
            <a:prstDash val="solid"/>
            <a:round/>
            <a:headEnd len="sm" w="sm" type="none"/>
            <a:tailEnd len="sm" w="sm" type="none"/>
          </a:ln>
        </p:spPr>
      </p:pic>
      <p:cxnSp>
        <p:nvCxnSpPr>
          <p:cNvPr id="409" name="Google Shape;409;g188940c346c_0_30"/>
          <p:cNvCxnSpPr>
            <a:endCxn id="408" idx="2"/>
          </p:cNvCxnSpPr>
          <p:nvPr/>
        </p:nvCxnSpPr>
        <p:spPr>
          <a:xfrm flipH="1">
            <a:off x="4333150" y="1330597"/>
            <a:ext cx="42900" cy="5409600"/>
          </a:xfrm>
          <a:prstGeom prst="straightConnector1">
            <a:avLst/>
          </a:prstGeom>
          <a:noFill/>
          <a:ln cap="flat" cmpd="sng" w="9525">
            <a:solidFill>
              <a:srgbClr val="9E9E9E"/>
            </a:solidFill>
            <a:prstDash val="solid"/>
            <a:round/>
            <a:headEnd len="sm" w="sm" type="none"/>
            <a:tailEnd len="sm" w="sm" type="none"/>
          </a:ln>
        </p:spPr>
      </p:cxnSp>
      <p:sp>
        <p:nvSpPr>
          <p:cNvPr id="410" name="Google Shape;410;g188940c346c_0_30"/>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102" name="Shape 102"/>
        <p:cNvGrpSpPr/>
        <p:nvPr/>
      </p:nvGrpSpPr>
      <p:grpSpPr>
        <a:xfrm>
          <a:off x="0" y="0"/>
          <a:ext cx="0" cy="0"/>
          <a:chOff x="0" y="0"/>
          <a:chExt cx="0" cy="0"/>
        </a:xfrm>
      </p:grpSpPr>
      <p:sp>
        <p:nvSpPr>
          <p:cNvPr id="103" name="Google Shape;103;p2"/>
          <p:cNvSpPr/>
          <p:nvPr/>
        </p:nvSpPr>
        <p:spPr>
          <a:xfrm>
            <a:off x="1317587" y="1879149"/>
            <a:ext cx="832800" cy="142200"/>
          </a:xfrm>
          <a:prstGeom prst="roundRect">
            <a:avLst>
              <a:gd fmla="val 16667" name="adj"/>
            </a:avLst>
          </a:prstGeom>
          <a:solidFill>
            <a:srgbClr val="F6B26B"/>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
          <p:cNvSpPr txBox="1"/>
          <p:nvPr/>
        </p:nvSpPr>
        <p:spPr>
          <a:xfrm>
            <a:off x="1214475" y="1515380"/>
            <a:ext cx="229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2800"/>
              <a:buFont typeface="Arial"/>
              <a:buNone/>
            </a:pPr>
            <a:r>
              <a:rPr b="0" i="0" lang="zh-TW" sz="2800" u="none" cap="none" strike="noStrike">
                <a:solidFill>
                  <a:schemeClr val="dk1"/>
                </a:solidFill>
                <a:latin typeface="Microsoft JhengHei"/>
                <a:ea typeface="Microsoft JhengHei"/>
                <a:cs typeface="Microsoft JhengHei"/>
                <a:sym typeface="Microsoft JhengHei"/>
              </a:rPr>
              <a:t>背景:</a:t>
            </a:r>
            <a:endParaRPr b="0" i="0" sz="1400" u="none" cap="none" strike="noStrike">
              <a:solidFill>
                <a:srgbClr val="000000"/>
              </a:solidFill>
              <a:latin typeface="Calibri"/>
              <a:ea typeface="Calibri"/>
              <a:cs typeface="Calibri"/>
              <a:sym typeface="Calibri"/>
            </a:endParaRPr>
          </a:p>
        </p:txBody>
      </p:sp>
      <p:sp>
        <p:nvSpPr>
          <p:cNvPr id="105" name="Google Shape;105;p2"/>
          <p:cNvSpPr/>
          <p:nvPr/>
        </p:nvSpPr>
        <p:spPr>
          <a:xfrm>
            <a:off x="1741907" y="4058824"/>
            <a:ext cx="6161100" cy="1147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
          <p:cNvSpPr txBox="1"/>
          <p:nvPr/>
        </p:nvSpPr>
        <p:spPr>
          <a:xfrm>
            <a:off x="1780288" y="3973318"/>
            <a:ext cx="63780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Microsoft JhengHei"/>
                <a:ea typeface="Microsoft JhengHei"/>
                <a:cs typeface="Microsoft JhengHei"/>
                <a:sym typeface="Microsoft JhengHei"/>
              </a:rPr>
              <a:t>但因一直長期未電腦化，隨著經營時間拉長</a:t>
            </a:r>
            <a:br>
              <a:rPr b="0" i="0" lang="zh-TW" sz="2400" u="none" cap="none" strike="noStrike">
                <a:solidFill>
                  <a:schemeClr val="dk1"/>
                </a:solidFill>
                <a:latin typeface="Microsoft JhengHei"/>
                <a:ea typeface="Microsoft JhengHei"/>
                <a:cs typeface="Microsoft JhengHei"/>
                <a:sym typeface="Microsoft JhengHei"/>
              </a:rPr>
            </a:br>
            <a:r>
              <a:rPr b="0" i="0" lang="zh-TW" sz="2400" u="none" cap="none" strike="noStrike">
                <a:solidFill>
                  <a:schemeClr val="dk1"/>
                </a:solidFill>
                <a:latin typeface="Microsoft JhengHei"/>
                <a:ea typeface="Microsoft JhengHei"/>
                <a:cs typeface="Microsoft JhengHei"/>
                <a:sym typeface="Microsoft JhengHei"/>
              </a:rPr>
              <a:t>店內點餐速度不夠快，導致銷量下降</a:t>
            </a:r>
            <a:br>
              <a:rPr b="0" i="0" lang="zh-TW" sz="2400" u="none" cap="none" strike="noStrike">
                <a:solidFill>
                  <a:schemeClr val="dk1"/>
                </a:solidFill>
                <a:latin typeface="Microsoft JhengHei"/>
                <a:ea typeface="Microsoft JhengHei"/>
                <a:cs typeface="Microsoft JhengHei"/>
                <a:sym typeface="Microsoft JhengHei"/>
              </a:rPr>
            </a:br>
            <a:r>
              <a:rPr b="0" i="0" lang="zh-TW" sz="2400" u="none" cap="none" strike="noStrike">
                <a:solidFill>
                  <a:schemeClr val="dk1"/>
                </a:solidFill>
                <a:latin typeface="Microsoft JhengHei"/>
                <a:ea typeface="Microsoft JhengHei"/>
                <a:cs typeface="Microsoft JhengHei"/>
                <a:sym typeface="Microsoft JhengHei"/>
              </a:rPr>
              <a:t>無法拉攏新的客群，速度需要得到提升</a:t>
            </a:r>
            <a:endParaRPr b="0" i="0" sz="1400" u="none" cap="none" strike="noStrike">
              <a:solidFill>
                <a:srgbClr val="000000"/>
              </a:solidFill>
              <a:latin typeface="Calibri"/>
              <a:ea typeface="Calibri"/>
              <a:cs typeface="Calibri"/>
              <a:sym typeface="Calibri"/>
            </a:endParaRPr>
          </a:p>
        </p:txBody>
      </p:sp>
      <p:sp>
        <p:nvSpPr>
          <p:cNvPr id="107" name="Google Shape;107;p2"/>
          <p:cNvSpPr/>
          <p:nvPr/>
        </p:nvSpPr>
        <p:spPr>
          <a:xfrm>
            <a:off x="1486594" y="2169625"/>
            <a:ext cx="6671700" cy="1591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
          <p:cNvSpPr txBox="1"/>
          <p:nvPr/>
        </p:nvSpPr>
        <p:spPr>
          <a:xfrm>
            <a:off x="1613049" y="2199925"/>
            <a:ext cx="8190300" cy="15699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Microsoft JhengHei"/>
                <a:ea typeface="Microsoft JhengHei"/>
                <a:cs typeface="Microsoft JhengHei"/>
                <a:sym typeface="Microsoft JhengHei"/>
              </a:rPr>
              <a:t>亂七八糟冰店是熱門古早味冰品店</a:t>
            </a:r>
            <a:br>
              <a:rPr b="0" i="0" lang="zh-TW" sz="2400" u="none" cap="none" strike="noStrike">
                <a:solidFill>
                  <a:schemeClr val="dk1"/>
                </a:solidFill>
                <a:latin typeface="Microsoft JhengHei"/>
                <a:ea typeface="Microsoft JhengHei"/>
                <a:cs typeface="Microsoft JhengHei"/>
                <a:sym typeface="Microsoft JhengHei"/>
              </a:rPr>
            </a:br>
            <a:r>
              <a:rPr b="0" i="0" lang="zh-TW" sz="2400" u="none" cap="none" strike="noStrike">
                <a:solidFill>
                  <a:schemeClr val="dk1"/>
                </a:solidFill>
                <a:latin typeface="Microsoft JhengHei"/>
                <a:ea typeface="Microsoft JhengHei"/>
                <a:cs typeface="Microsoft JhengHei"/>
                <a:sym typeface="Microsoft JhengHei"/>
              </a:rPr>
              <a:t>招牌的八寶冰，大碗料多美味又好吃</a:t>
            </a:r>
            <a:br>
              <a:rPr b="0" i="0" lang="zh-TW" sz="2400" u="none" cap="none" strike="noStrike">
                <a:solidFill>
                  <a:schemeClr val="dk1"/>
                </a:solidFill>
                <a:latin typeface="Microsoft JhengHei"/>
                <a:ea typeface="Microsoft JhengHei"/>
                <a:cs typeface="Microsoft JhengHei"/>
                <a:sym typeface="Microsoft JhengHei"/>
              </a:rPr>
            </a:br>
            <a:r>
              <a:rPr b="0" i="0" lang="zh-TW" sz="2400" u="none" cap="none" strike="noStrike">
                <a:solidFill>
                  <a:schemeClr val="dk1"/>
                </a:solidFill>
                <a:latin typeface="Microsoft JhengHei"/>
                <a:ea typeface="Microsoft JhengHei"/>
                <a:cs typeface="Microsoft JhengHei"/>
                <a:sym typeface="Microsoft JhengHei"/>
              </a:rPr>
              <a:t>其它像</a:t>
            </a:r>
            <a:r>
              <a:rPr b="1" i="0" lang="zh-TW" sz="2400" u="none" cap="none" strike="noStrike">
                <a:solidFill>
                  <a:schemeClr val="dk1"/>
                </a:solidFill>
                <a:latin typeface="Microsoft JhengHei"/>
                <a:ea typeface="Microsoft JhengHei"/>
                <a:cs typeface="Microsoft JhengHei"/>
                <a:sym typeface="Microsoft JhengHei"/>
              </a:rPr>
              <a:t>芋頭</a:t>
            </a:r>
            <a:r>
              <a:rPr b="0" i="0" lang="zh-TW" sz="2400" u="none" cap="none" strike="noStrike">
                <a:solidFill>
                  <a:schemeClr val="dk1"/>
                </a:solidFill>
                <a:latin typeface="Microsoft JhengHei"/>
                <a:ea typeface="Microsoft JhengHei"/>
                <a:cs typeface="Microsoft JhengHei"/>
                <a:sym typeface="Microsoft JhengHei"/>
              </a:rPr>
              <a:t>、</a:t>
            </a:r>
            <a:r>
              <a:rPr b="1" i="0" lang="zh-TW" sz="2400" u="none" cap="none" strike="noStrike">
                <a:solidFill>
                  <a:schemeClr val="dk1"/>
                </a:solidFill>
                <a:latin typeface="Microsoft JhengHei"/>
                <a:ea typeface="Microsoft JhengHei"/>
                <a:cs typeface="Microsoft JhengHei"/>
                <a:sym typeface="Microsoft JhengHei"/>
              </a:rPr>
              <a:t>紅豆牛奶</a:t>
            </a:r>
            <a:r>
              <a:rPr b="0" i="0" lang="zh-TW" sz="2400" u="none" cap="none" strike="noStrike">
                <a:solidFill>
                  <a:schemeClr val="dk1"/>
                </a:solidFill>
                <a:latin typeface="Microsoft JhengHei"/>
                <a:ea typeface="Microsoft JhengHei"/>
                <a:cs typeface="Microsoft JhengHei"/>
                <a:sym typeface="Microsoft JhengHei"/>
              </a:rPr>
              <a:t>、</a:t>
            </a:r>
            <a:r>
              <a:rPr b="1" i="0" lang="zh-TW" sz="2400" u="none" cap="none" strike="noStrike">
                <a:solidFill>
                  <a:schemeClr val="dk1"/>
                </a:solidFill>
                <a:latin typeface="Microsoft JhengHei"/>
                <a:ea typeface="Microsoft JhengHei"/>
                <a:cs typeface="Microsoft JhengHei"/>
                <a:sym typeface="Microsoft JhengHei"/>
              </a:rPr>
              <a:t>布丁牛奶</a:t>
            </a:r>
            <a:r>
              <a:rPr b="0" i="0" lang="zh-TW" sz="2400" u="none" cap="none" strike="noStrike">
                <a:solidFill>
                  <a:schemeClr val="dk1"/>
                </a:solidFill>
                <a:latin typeface="Microsoft JhengHei"/>
                <a:ea typeface="Microsoft JhengHei"/>
                <a:cs typeface="Microsoft JhengHei"/>
                <a:sym typeface="Microsoft JhengHei"/>
              </a:rPr>
              <a:t>、</a:t>
            </a:r>
            <a:r>
              <a:rPr b="1" i="0" lang="zh-TW" sz="2400" u="none" cap="none" strike="noStrike">
                <a:solidFill>
                  <a:schemeClr val="dk1"/>
                </a:solidFill>
                <a:latin typeface="Microsoft JhengHei"/>
                <a:ea typeface="Microsoft JhengHei"/>
                <a:cs typeface="Microsoft JhengHei"/>
                <a:sym typeface="Microsoft JhengHei"/>
              </a:rPr>
              <a:t>檸檬愛玉冰</a:t>
            </a:r>
            <a:br>
              <a:rPr b="0" i="0" lang="zh-TW" sz="2400" u="none" cap="none" strike="noStrike">
                <a:solidFill>
                  <a:schemeClr val="dk1"/>
                </a:solidFill>
                <a:latin typeface="Microsoft JhengHei"/>
                <a:ea typeface="Microsoft JhengHei"/>
                <a:cs typeface="Microsoft JhengHei"/>
                <a:sym typeface="Microsoft JhengHei"/>
              </a:rPr>
            </a:br>
            <a:r>
              <a:rPr b="0" i="0" lang="zh-TW" sz="2400" u="none" cap="none" strike="noStrike">
                <a:solidFill>
                  <a:schemeClr val="dk1"/>
                </a:solidFill>
                <a:latin typeface="Microsoft JhengHei"/>
                <a:ea typeface="Microsoft JhengHei"/>
                <a:cs typeface="Microsoft JhengHei"/>
                <a:sym typeface="Microsoft JhengHei"/>
              </a:rPr>
              <a:t>也都很受歡迎，料多大碗是本店的最大特色。</a:t>
            </a:r>
            <a:endParaRPr b="0" i="0" sz="2400" u="none" cap="none" strike="noStrike">
              <a:solidFill>
                <a:schemeClr val="dk1"/>
              </a:solidFill>
              <a:latin typeface="Microsoft JhengHei"/>
              <a:ea typeface="Microsoft JhengHei"/>
              <a:cs typeface="Microsoft JhengHei"/>
              <a:sym typeface="Microsoft JhengHei"/>
            </a:endParaRPr>
          </a:p>
        </p:txBody>
      </p:sp>
      <p:sp>
        <p:nvSpPr>
          <p:cNvPr id="109" name="Google Shape;109;p2"/>
          <p:cNvSpPr/>
          <p:nvPr/>
        </p:nvSpPr>
        <p:spPr>
          <a:xfrm>
            <a:off x="2557750" y="5266325"/>
            <a:ext cx="4224000" cy="9234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
          <p:cNvSpPr txBox="1"/>
          <p:nvPr/>
        </p:nvSpPr>
        <p:spPr>
          <a:xfrm>
            <a:off x="2614070" y="5206025"/>
            <a:ext cx="4224000" cy="923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chemeClr val="dk1"/>
                </a:solidFill>
                <a:latin typeface="Microsoft JhengHei"/>
                <a:ea typeface="Microsoft JhengHei"/>
                <a:cs typeface="Microsoft JhengHei"/>
                <a:sym typeface="Microsoft JhengHei"/>
              </a:rPr>
              <a:t>於是我們決定建置一款APP，</a:t>
            </a:r>
            <a:endParaRPr b="0" i="0" sz="2400" u="none" cap="none" strike="noStrike">
              <a:solidFill>
                <a:schemeClr val="dk1"/>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chemeClr val="dk1"/>
              </a:buClr>
              <a:buSzPts val="2400"/>
              <a:buFont typeface="Arial"/>
              <a:buNone/>
            </a:pPr>
            <a:r>
              <a:rPr b="0" i="0" lang="zh-TW" sz="2400" u="none" cap="none" strike="noStrike">
                <a:solidFill>
                  <a:schemeClr val="dk1"/>
                </a:solidFill>
                <a:latin typeface="Microsoft JhengHei"/>
                <a:ea typeface="Microsoft JhengHei"/>
                <a:cs typeface="Microsoft JhengHei"/>
                <a:sym typeface="Microsoft JhengHei"/>
              </a:rPr>
              <a:t>來達到節省顧客的等候時間。</a:t>
            </a:r>
            <a:endParaRPr b="0" i="0" sz="1400" u="none" cap="none" strike="noStrike">
              <a:solidFill>
                <a:srgbClr val="000000"/>
              </a:solidFill>
              <a:latin typeface="Calibri"/>
              <a:ea typeface="Calibri"/>
              <a:cs typeface="Calibri"/>
              <a:sym typeface="Calibri"/>
            </a:endParaRPr>
          </a:p>
        </p:txBody>
      </p:sp>
      <p:sp>
        <p:nvSpPr>
          <p:cNvPr id="111" name="Google Shape;111;p2"/>
          <p:cNvSpPr/>
          <p:nvPr/>
        </p:nvSpPr>
        <p:spPr>
          <a:xfrm>
            <a:off x="2265225" y="1007527"/>
            <a:ext cx="3785700" cy="4389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
          <p:cNvSpPr/>
          <p:nvPr/>
        </p:nvSpPr>
        <p:spPr>
          <a:xfrm>
            <a:off x="2354777" y="523025"/>
            <a:ext cx="4087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zh-TW" sz="5400" cap="none" strike="noStrike">
                <a:solidFill>
                  <a:schemeClr val="dk1"/>
                </a:solidFill>
                <a:latin typeface="Microsoft JhengHei"/>
                <a:ea typeface="Microsoft JhengHei"/>
                <a:cs typeface="Microsoft JhengHei"/>
                <a:sym typeface="Microsoft JhengHei"/>
              </a:rPr>
              <a:t>背 景 介 紹</a:t>
            </a:r>
            <a:endParaRPr b="0" i="0" sz="5400" cap="none" strike="noStrike">
              <a:solidFill>
                <a:schemeClr val="dk1"/>
              </a:solidFill>
              <a:latin typeface="Calibri"/>
              <a:ea typeface="Calibri"/>
              <a:cs typeface="Calibri"/>
              <a:sym typeface="Calibri"/>
            </a:endParaRPr>
          </a:p>
        </p:txBody>
      </p:sp>
      <p:pic>
        <p:nvPicPr>
          <p:cNvPr id="113" name="Google Shape;113;p2"/>
          <p:cNvPicPr preferRelativeResize="0"/>
          <p:nvPr/>
        </p:nvPicPr>
        <p:blipFill rotWithShape="1">
          <a:blip r:embed="rId3">
            <a:alphaModFix/>
          </a:blip>
          <a:srcRect b="19324" l="16197" r="18751" t="12398"/>
          <a:stretch/>
        </p:blipFill>
        <p:spPr>
          <a:xfrm>
            <a:off x="6107132" y="285157"/>
            <a:ext cx="1654167" cy="1736192"/>
          </a:xfrm>
          <a:prstGeom prst="rect">
            <a:avLst/>
          </a:prstGeom>
          <a:noFill/>
          <a:ln>
            <a:noFill/>
          </a:ln>
        </p:spPr>
      </p:pic>
      <p:sp>
        <p:nvSpPr>
          <p:cNvPr id="114" name="Google Shape;114;p2"/>
          <p:cNvSpPr/>
          <p:nvPr/>
        </p:nvSpPr>
        <p:spPr>
          <a:xfrm>
            <a:off x="1278794" y="3948437"/>
            <a:ext cx="832800" cy="142200"/>
          </a:xfrm>
          <a:prstGeom prst="roundRect">
            <a:avLst>
              <a:gd fmla="val 16667" name="adj"/>
            </a:avLst>
          </a:prstGeom>
          <a:solidFill>
            <a:srgbClr val="F6B26B"/>
          </a:solidFill>
          <a:ln cap="flat" cmpd="sng" w="9525">
            <a:solidFill>
              <a:srgbClr val="FCE5C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1214473" y="3616587"/>
            <a:ext cx="22944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zh-TW" sz="2800" u="none" cap="none" strike="noStrike">
                <a:solidFill>
                  <a:schemeClr val="dk1"/>
                </a:solidFill>
                <a:latin typeface="Microsoft JhengHei"/>
                <a:ea typeface="Microsoft JhengHei"/>
                <a:cs typeface="Microsoft JhengHei"/>
                <a:sym typeface="Microsoft JhengHei"/>
              </a:rPr>
              <a:t>問題:</a:t>
            </a:r>
            <a:endParaRPr b="0" i="0" sz="1400" u="none" cap="none" strike="noStrike">
              <a:solidFill>
                <a:srgbClr val="000000"/>
              </a:solidFill>
              <a:latin typeface="Calibri"/>
              <a:ea typeface="Calibri"/>
              <a:cs typeface="Calibri"/>
              <a:sym typeface="Calibri"/>
            </a:endParaRPr>
          </a:p>
        </p:txBody>
      </p:sp>
      <p:sp>
        <p:nvSpPr>
          <p:cNvPr id="116" name="Google Shape;116;p2"/>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g188940c346c_0_36"/>
          <p:cNvSpPr/>
          <p:nvPr/>
        </p:nvSpPr>
        <p:spPr>
          <a:xfrm>
            <a:off x="798475" y="626481"/>
            <a:ext cx="7503600" cy="396300"/>
          </a:xfrm>
          <a:prstGeom prst="roundRect">
            <a:avLst>
              <a:gd fmla="val 16667" name="adj"/>
            </a:avLst>
          </a:prstGeom>
          <a:solidFill>
            <a:srgbClr val="6FA8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g188940c346c_0_36"/>
          <p:cNvSpPr txBox="1"/>
          <p:nvPr/>
        </p:nvSpPr>
        <p:spPr>
          <a:xfrm>
            <a:off x="971400" y="161375"/>
            <a:ext cx="7503600" cy="985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5200"/>
              <a:buFont typeface="Arial"/>
              <a:buNone/>
            </a:pPr>
            <a:r>
              <a:rPr b="1" i="0" lang="zh-TW" sz="5200" u="none" cap="none" strike="noStrike">
                <a:solidFill>
                  <a:schemeClr val="dk1"/>
                </a:solidFill>
                <a:latin typeface="Microsoft JhengHei"/>
                <a:ea typeface="Microsoft JhengHei"/>
                <a:cs typeface="Microsoft JhengHei"/>
                <a:sym typeface="Microsoft JhengHei"/>
              </a:rPr>
              <a:t>分析記帳使用案例活動圖</a:t>
            </a:r>
            <a:endParaRPr b="0" i="0" sz="1400" u="none" cap="none" strike="noStrike">
              <a:solidFill>
                <a:srgbClr val="000000"/>
              </a:solidFill>
              <a:latin typeface="Arial"/>
              <a:ea typeface="Arial"/>
              <a:cs typeface="Arial"/>
              <a:sym typeface="Arial"/>
            </a:endParaRPr>
          </a:p>
        </p:txBody>
      </p:sp>
      <p:pic>
        <p:nvPicPr>
          <p:cNvPr id="417" name="Google Shape;417;g188940c346c_0_36"/>
          <p:cNvPicPr preferRelativeResize="0"/>
          <p:nvPr/>
        </p:nvPicPr>
        <p:blipFill rotWithShape="1">
          <a:blip r:embed="rId3">
            <a:alphaModFix/>
          </a:blip>
          <a:srcRect b="2223" l="10038" r="6793" t="9546"/>
          <a:stretch/>
        </p:blipFill>
        <p:spPr>
          <a:xfrm>
            <a:off x="2025300" y="1605300"/>
            <a:ext cx="4919774" cy="4892426"/>
          </a:xfrm>
          <a:prstGeom prst="rect">
            <a:avLst/>
          </a:prstGeom>
          <a:noFill/>
          <a:ln cap="flat" cmpd="sng" w="9525">
            <a:solidFill>
              <a:srgbClr val="999999"/>
            </a:solidFill>
            <a:prstDash val="solid"/>
            <a:round/>
            <a:headEnd len="sm" w="sm" type="none"/>
            <a:tailEnd len="sm" w="sm" type="none"/>
          </a:ln>
        </p:spPr>
      </p:pic>
      <p:graphicFrame>
        <p:nvGraphicFramePr>
          <p:cNvPr id="418" name="Google Shape;418;g188940c346c_0_36"/>
          <p:cNvGraphicFramePr/>
          <p:nvPr/>
        </p:nvGraphicFramePr>
        <p:xfrm>
          <a:off x="2025300" y="1209100"/>
          <a:ext cx="3000000" cy="3000000"/>
        </p:xfrm>
        <a:graphic>
          <a:graphicData uri="http://schemas.openxmlformats.org/drawingml/2006/table">
            <a:tbl>
              <a:tblPr>
                <a:noFill/>
                <a:tableStyleId>{3EAE879F-A851-4AF8-BF3A-904C41E77BED}</a:tableStyleId>
              </a:tblPr>
              <a:tblGrid>
                <a:gridCol w="2500225"/>
                <a:gridCol w="2419550"/>
              </a:tblGrid>
              <a:tr h="396200">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參與者</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zh-TW" sz="1400" u="none" cap="none" strike="noStrike"/>
                        <a:t>系統</a:t>
                      </a:r>
                      <a:endParaRPr sz="1400" u="none" cap="none" strike="noStrike"/>
                    </a:p>
                  </a:txBody>
                  <a:tcPr marT="91425" marB="91425" marR="91425" marL="91425"/>
                </a:tc>
              </a:tr>
            </a:tbl>
          </a:graphicData>
        </a:graphic>
      </p:graphicFrame>
      <p:cxnSp>
        <p:nvCxnSpPr>
          <p:cNvPr id="419" name="Google Shape;419;g188940c346c_0_36"/>
          <p:cNvCxnSpPr>
            <a:endCxn id="417" idx="2"/>
          </p:cNvCxnSpPr>
          <p:nvPr/>
        </p:nvCxnSpPr>
        <p:spPr>
          <a:xfrm flipH="1">
            <a:off x="4485187" y="985526"/>
            <a:ext cx="40200" cy="5512200"/>
          </a:xfrm>
          <a:prstGeom prst="straightConnector1">
            <a:avLst/>
          </a:prstGeom>
          <a:noFill/>
          <a:ln cap="flat" cmpd="sng" w="9525">
            <a:solidFill>
              <a:srgbClr val="9E9E9E"/>
            </a:solidFill>
            <a:prstDash val="solid"/>
            <a:round/>
            <a:headEnd len="sm" w="sm" type="none"/>
            <a:tailEnd len="sm" w="sm" type="none"/>
          </a:ln>
        </p:spPr>
      </p:cxnSp>
      <p:sp>
        <p:nvSpPr>
          <p:cNvPr id="420" name="Google Shape;420;g188940c346c_0_3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174e2ebfa50_2_5"/>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174e2ebfa50_2_5"/>
          <p:cNvSpPr txBox="1"/>
          <p:nvPr/>
        </p:nvSpPr>
        <p:spPr>
          <a:xfrm>
            <a:off x="371475" y="1957375"/>
            <a:ext cx="3939300" cy="2419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a:solidFill>
                  <a:schemeClr val="dk1"/>
                </a:solidFill>
                <a:latin typeface="Microsoft JhengHei"/>
                <a:ea typeface="Microsoft JhengHei"/>
                <a:cs typeface="Microsoft JhengHei"/>
                <a:sym typeface="Microsoft JhengHei"/>
              </a:rPr>
              <a:t>亂七八糟</a:t>
            </a:r>
            <a:endParaRPr b="1" sz="4400">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4400">
                <a:solidFill>
                  <a:schemeClr val="dk1"/>
                </a:solidFill>
                <a:latin typeface="Microsoft JhengHei"/>
                <a:ea typeface="Microsoft JhengHei"/>
                <a:cs typeface="Microsoft JhengHei"/>
                <a:sym typeface="Microsoft JhengHei"/>
              </a:rPr>
              <a:t>八寶冰</a:t>
            </a:r>
            <a:endParaRPr b="1" sz="4400">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sz="4400">
                <a:solidFill>
                  <a:schemeClr val="dk1"/>
                </a:solidFill>
                <a:latin typeface="Microsoft JhengHei"/>
                <a:ea typeface="Microsoft JhengHei"/>
                <a:cs typeface="Microsoft JhengHei"/>
                <a:sym typeface="Microsoft JhengHei"/>
              </a:rPr>
              <a:t>App概念類別</a:t>
            </a:r>
            <a:endParaRPr b="1" sz="4400">
              <a:solidFill>
                <a:schemeClr val="dk1"/>
              </a:solidFill>
              <a:latin typeface="Microsoft JhengHei"/>
              <a:ea typeface="Microsoft JhengHei"/>
              <a:cs typeface="Microsoft JhengHei"/>
              <a:sym typeface="Microsoft JhengHei"/>
            </a:endParaRPr>
          </a:p>
        </p:txBody>
      </p:sp>
      <p:grpSp>
        <p:nvGrpSpPr>
          <p:cNvPr id="427" name="Google Shape;427;g174e2ebfa50_2_5"/>
          <p:cNvGrpSpPr/>
          <p:nvPr/>
        </p:nvGrpSpPr>
        <p:grpSpPr>
          <a:xfrm>
            <a:off x="3838300" y="418150"/>
            <a:ext cx="4921500" cy="6021700"/>
            <a:chOff x="3838300" y="418150"/>
            <a:chExt cx="4921500" cy="6021700"/>
          </a:xfrm>
        </p:grpSpPr>
        <p:pic>
          <p:nvPicPr>
            <p:cNvPr id="428" name="Google Shape;428;g174e2ebfa50_2_5"/>
            <p:cNvPicPr preferRelativeResize="0"/>
            <p:nvPr/>
          </p:nvPicPr>
          <p:blipFill rotWithShape="1">
            <a:blip r:embed="rId3">
              <a:alphaModFix/>
            </a:blip>
            <a:srcRect b="0" l="0" r="1768" t="1613"/>
            <a:stretch/>
          </p:blipFill>
          <p:spPr>
            <a:xfrm>
              <a:off x="3838300" y="418150"/>
              <a:ext cx="4921500" cy="6021700"/>
            </a:xfrm>
            <a:prstGeom prst="rect">
              <a:avLst/>
            </a:prstGeom>
            <a:noFill/>
            <a:ln>
              <a:noFill/>
            </a:ln>
          </p:spPr>
        </p:pic>
        <p:pic>
          <p:nvPicPr>
            <p:cNvPr id="429" name="Google Shape;429;g174e2ebfa50_2_5"/>
            <p:cNvPicPr preferRelativeResize="0"/>
            <p:nvPr/>
          </p:nvPicPr>
          <p:blipFill>
            <a:blip r:embed="rId4">
              <a:alphaModFix/>
            </a:blip>
            <a:stretch>
              <a:fillRect/>
            </a:stretch>
          </p:blipFill>
          <p:spPr>
            <a:xfrm>
              <a:off x="3905775" y="2273050"/>
              <a:ext cx="1499950" cy="1980075"/>
            </a:xfrm>
            <a:prstGeom prst="rect">
              <a:avLst/>
            </a:prstGeom>
            <a:noFill/>
            <a:ln>
              <a:noFill/>
            </a:ln>
          </p:spPr>
        </p:pic>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174e2ebfa50_2_16"/>
          <p:cNvSpPr/>
          <p:nvPr/>
        </p:nvSpPr>
        <p:spPr>
          <a:xfrm>
            <a:off x="0" y="0"/>
            <a:ext cx="9144000" cy="6858000"/>
          </a:xfrm>
          <a:prstGeom prst="frame">
            <a:avLst>
              <a:gd fmla="val 352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g174e2ebfa50_2_16"/>
          <p:cNvSpPr txBox="1"/>
          <p:nvPr/>
        </p:nvSpPr>
        <p:spPr>
          <a:xfrm>
            <a:off x="576275" y="161350"/>
            <a:ext cx="8218200" cy="84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300">
                <a:solidFill>
                  <a:schemeClr val="dk1"/>
                </a:solidFill>
                <a:latin typeface="Microsoft JhengHei"/>
                <a:ea typeface="Microsoft JhengHei"/>
                <a:cs typeface="Microsoft JhengHei"/>
                <a:sym typeface="Microsoft JhengHei"/>
              </a:rPr>
              <a:t>亂七八糟八寶冰</a:t>
            </a:r>
            <a:r>
              <a:rPr b="1" lang="zh-TW" sz="4300">
                <a:solidFill>
                  <a:schemeClr val="dk1"/>
                </a:solidFill>
                <a:latin typeface="Microsoft JhengHei"/>
                <a:ea typeface="Microsoft JhengHei"/>
                <a:cs typeface="Microsoft JhengHei"/>
                <a:sym typeface="Microsoft JhengHei"/>
              </a:rPr>
              <a:t>初步概念類別圖</a:t>
            </a:r>
            <a:endParaRPr sz="2350">
              <a:solidFill>
                <a:schemeClr val="dk1"/>
              </a:solidFill>
              <a:highlight>
                <a:srgbClr val="FFFFFF"/>
              </a:highlight>
            </a:endParaRPr>
          </a:p>
        </p:txBody>
      </p:sp>
      <p:grpSp>
        <p:nvGrpSpPr>
          <p:cNvPr id="436" name="Google Shape;436;g174e2ebfa50_2_16"/>
          <p:cNvGrpSpPr/>
          <p:nvPr/>
        </p:nvGrpSpPr>
        <p:grpSpPr>
          <a:xfrm>
            <a:off x="1921000" y="823525"/>
            <a:ext cx="5302000" cy="5568550"/>
            <a:chOff x="1921000" y="823525"/>
            <a:chExt cx="5302000" cy="5568550"/>
          </a:xfrm>
        </p:grpSpPr>
        <p:pic>
          <p:nvPicPr>
            <p:cNvPr id="437" name="Google Shape;437;g174e2ebfa50_2_16"/>
            <p:cNvPicPr preferRelativeResize="0"/>
            <p:nvPr/>
          </p:nvPicPr>
          <p:blipFill rotWithShape="1">
            <a:blip r:embed="rId3">
              <a:alphaModFix/>
            </a:blip>
            <a:srcRect b="0" l="0" r="0" t="3260"/>
            <a:stretch/>
          </p:blipFill>
          <p:spPr>
            <a:xfrm>
              <a:off x="1921000" y="823525"/>
              <a:ext cx="5302000" cy="5568550"/>
            </a:xfrm>
            <a:prstGeom prst="rect">
              <a:avLst/>
            </a:prstGeom>
            <a:noFill/>
            <a:ln>
              <a:noFill/>
            </a:ln>
          </p:spPr>
        </p:pic>
        <p:pic>
          <p:nvPicPr>
            <p:cNvPr id="438" name="Google Shape;438;g174e2ebfa50_2_16"/>
            <p:cNvPicPr preferRelativeResize="0"/>
            <p:nvPr/>
          </p:nvPicPr>
          <p:blipFill rotWithShape="1">
            <a:blip r:embed="rId4">
              <a:alphaModFix/>
            </a:blip>
            <a:srcRect b="0" l="0" r="0" t="7063"/>
            <a:stretch/>
          </p:blipFill>
          <p:spPr>
            <a:xfrm>
              <a:off x="1921000" y="3354075"/>
              <a:ext cx="1144925" cy="1440750"/>
            </a:xfrm>
            <a:prstGeom prst="rect">
              <a:avLst/>
            </a:prstGeom>
            <a:noFill/>
            <a:ln>
              <a:noFill/>
            </a:ln>
          </p:spPr>
        </p:pic>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2" name="Shape 442"/>
        <p:cNvGrpSpPr/>
        <p:nvPr/>
      </p:nvGrpSpPr>
      <p:grpSpPr>
        <a:xfrm>
          <a:off x="0" y="0"/>
          <a:ext cx="0" cy="0"/>
          <a:chOff x="0" y="0"/>
          <a:chExt cx="0" cy="0"/>
        </a:xfrm>
      </p:grpSpPr>
      <p:sp>
        <p:nvSpPr>
          <p:cNvPr id="443" name="Google Shape;443;g1a4966238b3_0_101"/>
          <p:cNvSpPr/>
          <p:nvPr/>
        </p:nvSpPr>
        <p:spPr>
          <a:xfrm>
            <a:off x="0" y="0"/>
            <a:ext cx="9144000" cy="6858000"/>
          </a:xfrm>
          <a:prstGeom prst="frame">
            <a:avLst>
              <a:gd fmla="val 352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g1a4966238b3_0_101"/>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g1a4966238b3_0_101"/>
          <p:cNvSpPr txBox="1"/>
          <p:nvPr/>
        </p:nvSpPr>
        <p:spPr>
          <a:xfrm>
            <a:off x="357300" y="357300"/>
            <a:ext cx="39189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u="sng">
                <a:solidFill>
                  <a:schemeClr val="dk1"/>
                </a:solidFill>
              </a:rPr>
              <a:t>點餐使用案例</a:t>
            </a:r>
            <a:endParaRPr b="1" sz="4400" u="sng">
              <a:solidFill>
                <a:schemeClr val="dk1"/>
              </a:solidFill>
            </a:endParaRPr>
          </a:p>
          <a:p>
            <a:pPr indent="0" lvl="0" marL="0" rtl="0" algn="l">
              <a:lnSpc>
                <a:spcPct val="115000"/>
              </a:lnSpc>
              <a:spcBef>
                <a:spcPts val="0"/>
              </a:spcBef>
              <a:spcAft>
                <a:spcPts val="0"/>
              </a:spcAft>
              <a:buNone/>
            </a:pPr>
            <a:r>
              <a:rPr b="1" lang="zh-TW" sz="4400" u="sng">
                <a:solidFill>
                  <a:schemeClr val="dk1"/>
                </a:solidFill>
              </a:rPr>
              <a:t>系統循序圖</a:t>
            </a:r>
            <a:endParaRPr b="1" sz="4400" u="sng">
              <a:solidFill>
                <a:schemeClr val="dk1"/>
              </a:solidFill>
            </a:endParaRPr>
          </a:p>
        </p:txBody>
      </p:sp>
      <p:pic>
        <p:nvPicPr>
          <p:cNvPr id="446" name="Google Shape;446;g1a4966238b3_0_101"/>
          <p:cNvPicPr preferRelativeResize="0"/>
          <p:nvPr/>
        </p:nvPicPr>
        <p:blipFill rotWithShape="1">
          <a:blip r:embed="rId3">
            <a:alphaModFix/>
          </a:blip>
          <a:srcRect b="2324" l="0" r="0" t="0"/>
          <a:stretch/>
        </p:blipFill>
        <p:spPr>
          <a:xfrm>
            <a:off x="3988025" y="357300"/>
            <a:ext cx="4501250" cy="6039650"/>
          </a:xfrm>
          <a:prstGeom prst="rect">
            <a:avLst/>
          </a:prstGeom>
          <a:noFill/>
          <a:ln>
            <a:noFill/>
          </a:ln>
        </p:spPr>
      </p:pic>
      <p:pic>
        <p:nvPicPr>
          <p:cNvPr id="447" name="Google Shape;447;g1a4966238b3_0_101"/>
          <p:cNvPicPr preferRelativeResize="0"/>
          <p:nvPr/>
        </p:nvPicPr>
        <p:blipFill>
          <a:blip r:embed="rId4">
            <a:alphaModFix/>
          </a:blip>
          <a:stretch>
            <a:fillRect/>
          </a:stretch>
        </p:blipFill>
        <p:spPr>
          <a:xfrm>
            <a:off x="6302500" y="1305126"/>
            <a:ext cx="188175" cy="309150"/>
          </a:xfrm>
          <a:prstGeom prst="rect">
            <a:avLst/>
          </a:prstGeom>
          <a:noFill/>
          <a:ln>
            <a:noFill/>
          </a:ln>
        </p:spPr>
      </p:pic>
      <p:pic>
        <p:nvPicPr>
          <p:cNvPr id="448" name="Google Shape;448;g1a4966238b3_0_101"/>
          <p:cNvPicPr preferRelativeResize="0"/>
          <p:nvPr/>
        </p:nvPicPr>
        <p:blipFill>
          <a:blip r:embed="rId4">
            <a:alphaModFix/>
          </a:blip>
          <a:stretch>
            <a:fillRect/>
          </a:stretch>
        </p:blipFill>
        <p:spPr>
          <a:xfrm>
            <a:off x="6144563" y="2381526"/>
            <a:ext cx="188175" cy="309150"/>
          </a:xfrm>
          <a:prstGeom prst="rect">
            <a:avLst/>
          </a:prstGeom>
          <a:noFill/>
          <a:ln>
            <a:noFill/>
          </a:ln>
        </p:spPr>
      </p:pic>
      <p:pic>
        <p:nvPicPr>
          <p:cNvPr id="449" name="Google Shape;449;g1a4966238b3_0_101"/>
          <p:cNvPicPr preferRelativeResize="0"/>
          <p:nvPr/>
        </p:nvPicPr>
        <p:blipFill>
          <a:blip r:embed="rId4">
            <a:alphaModFix/>
          </a:blip>
          <a:stretch>
            <a:fillRect/>
          </a:stretch>
        </p:blipFill>
        <p:spPr>
          <a:xfrm>
            <a:off x="6454700" y="3763101"/>
            <a:ext cx="188175" cy="309150"/>
          </a:xfrm>
          <a:prstGeom prst="rect">
            <a:avLst/>
          </a:prstGeom>
          <a:noFill/>
          <a:ln>
            <a:noFill/>
          </a:ln>
        </p:spPr>
      </p:pic>
      <p:pic>
        <p:nvPicPr>
          <p:cNvPr id="450" name="Google Shape;450;g1a4966238b3_0_101"/>
          <p:cNvPicPr preferRelativeResize="0"/>
          <p:nvPr/>
        </p:nvPicPr>
        <p:blipFill>
          <a:blip r:embed="rId4">
            <a:alphaModFix/>
          </a:blip>
          <a:stretch>
            <a:fillRect/>
          </a:stretch>
        </p:blipFill>
        <p:spPr>
          <a:xfrm>
            <a:off x="6266525" y="4576751"/>
            <a:ext cx="188175" cy="309150"/>
          </a:xfrm>
          <a:prstGeom prst="rect">
            <a:avLst/>
          </a:prstGeom>
          <a:noFill/>
          <a:ln>
            <a:noFill/>
          </a:ln>
        </p:spPr>
      </p:pic>
      <p:pic>
        <p:nvPicPr>
          <p:cNvPr id="451" name="Google Shape;451;g1a4966238b3_0_101"/>
          <p:cNvPicPr preferRelativeResize="0"/>
          <p:nvPr/>
        </p:nvPicPr>
        <p:blipFill>
          <a:blip r:embed="rId4">
            <a:alphaModFix/>
          </a:blip>
          <a:stretch>
            <a:fillRect/>
          </a:stretch>
        </p:blipFill>
        <p:spPr>
          <a:xfrm>
            <a:off x="6266525" y="5449676"/>
            <a:ext cx="188175" cy="309150"/>
          </a:xfrm>
          <a:prstGeom prst="rect">
            <a:avLst/>
          </a:prstGeom>
          <a:noFill/>
          <a:ln>
            <a:noFill/>
          </a:ln>
        </p:spPr>
      </p:pic>
      <p:pic>
        <p:nvPicPr>
          <p:cNvPr id="452" name="Google Shape;452;g1a4966238b3_0_101"/>
          <p:cNvPicPr preferRelativeResize="0"/>
          <p:nvPr/>
        </p:nvPicPr>
        <p:blipFill>
          <a:blip r:embed="rId5">
            <a:alphaModFix/>
          </a:blip>
          <a:stretch>
            <a:fillRect/>
          </a:stretch>
        </p:blipFill>
        <p:spPr>
          <a:xfrm>
            <a:off x="6187988" y="1890452"/>
            <a:ext cx="266700" cy="309150"/>
          </a:xfrm>
          <a:prstGeom prst="rect">
            <a:avLst/>
          </a:prstGeom>
          <a:noFill/>
          <a:ln>
            <a:noFill/>
          </a:ln>
        </p:spPr>
      </p:pic>
      <p:pic>
        <p:nvPicPr>
          <p:cNvPr id="453" name="Google Shape;453;g1a4966238b3_0_101"/>
          <p:cNvPicPr preferRelativeResize="0"/>
          <p:nvPr/>
        </p:nvPicPr>
        <p:blipFill>
          <a:blip r:embed="rId5">
            <a:alphaModFix/>
          </a:blip>
          <a:stretch>
            <a:fillRect/>
          </a:stretch>
        </p:blipFill>
        <p:spPr>
          <a:xfrm>
            <a:off x="6415438" y="2985652"/>
            <a:ext cx="266700" cy="309150"/>
          </a:xfrm>
          <a:prstGeom prst="rect">
            <a:avLst/>
          </a:prstGeom>
          <a:noFill/>
          <a:ln>
            <a:noFill/>
          </a:ln>
        </p:spPr>
      </p:pic>
      <p:pic>
        <p:nvPicPr>
          <p:cNvPr id="454" name="Google Shape;454;g1a4966238b3_0_101"/>
          <p:cNvPicPr preferRelativeResize="0"/>
          <p:nvPr/>
        </p:nvPicPr>
        <p:blipFill>
          <a:blip r:embed="rId5">
            <a:alphaModFix/>
          </a:blip>
          <a:stretch>
            <a:fillRect/>
          </a:stretch>
        </p:blipFill>
        <p:spPr>
          <a:xfrm>
            <a:off x="6454700" y="4169927"/>
            <a:ext cx="266700" cy="309150"/>
          </a:xfrm>
          <a:prstGeom prst="rect">
            <a:avLst/>
          </a:prstGeom>
          <a:noFill/>
          <a:ln>
            <a:noFill/>
          </a:ln>
        </p:spPr>
      </p:pic>
      <p:pic>
        <p:nvPicPr>
          <p:cNvPr id="455" name="Google Shape;455;g1a4966238b3_0_101"/>
          <p:cNvPicPr preferRelativeResize="0"/>
          <p:nvPr/>
        </p:nvPicPr>
        <p:blipFill>
          <a:blip r:embed="rId5">
            <a:alphaModFix/>
          </a:blip>
          <a:stretch>
            <a:fillRect/>
          </a:stretch>
        </p:blipFill>
        <p:spPr>
          <a:xfrm>
            <a:off x="6263238" y="4576752"/>
            <a:ext cx="266700" cy="309150"/>
          </a:xfrm>
          <a:prstGeom prst="rect">
            <a:avLst/>
          </a:prstGeom>
          <a:noFill/>
          <a:ln>
            <a:noFill/>
          </a:ln>
        </p:spPr>
      </p:pic>
      <p:pic>
        <p:nvPicPr>
          <p:cNvPr id="456" name="Google Shape;456;g1a4966238b3_0_101"/>
          <p:cNvPicPr preferRelativeResize="0"/>
          <p:nvPr/>
        </p:nvPicPr>
        <p:blipFill>
          <a:blip r:embed="rId5">
            <a:alphaModFix/>
          </a:blip>
          <a:stretch>
            <a:fillRect/>
          </a:stretch>
        </p:blipFill>
        <p:spPr>
          <a:xfrm>
            <a:off x="6263250" y="5449677"/>
            <a:ext cx="266700" cy="309150"/>
          </a:xfrm>
          <a:prstGeom prst="rect">
            <a:avLst/>
          </a:prstGeom>
          <a:noFill/>
          <a:ln>
            <a:noFill/>
          </a:ln>
        </p:spPr>
      </p:pic>
      <p:pic>
        <p:nvPicPr>
          <p:cNvPr id="457" name="Google Shape;457;g1a4966238b3_0_101"/>
          <p:cNvPicPr preferRelativeResize="0"/>
          <p:nvPr/>
        </p:nvPicPr>
        <p:blipFill>
          <a:blip r:embed="rId5">
            <a:alphaModFix/>
          </a:blip>
          <a:stretch>
            <a:fillRect/>
          </a:stretch>
        </p:blipFill>
        <p:spPr>
          <a:xfrm>
            <a:off x="6188000" y="5912402"/>
            <a:ext cx="266700" cy="309150"/>
          </a:xfrm>
          <a:prstGeom prst="rect">
            <a:avLst/>
          </a:prstGeom>
          <a:noFill/>
          <a:ln>
            <a:noFill/>
          </a:ln>
        </p:spPr>
      </p:pic>
      <p:pic>
        <p:nvPicPr>
          <p:cNvPr id="458" name="Google Shape;458;g1a4966238b3_0_101"/>
          <p:cNvPicPr preferRelativeResize="0"/>
          <p:nvPr/>
        </p:nvPicPr>
        <p:blipFill>
          <a:blip r:embed="rId4">
            <a:alphaModFix/>
          </a:blip>
          <a:stretch>
            <a:fillRect/>
          </a:stretch>
        </p:blipFill>
        <p:spPr>
          <a:xfrm>
            <a:off x="6266525" y="4576751"/>
            <a:ext cx="188175" cy="309150"/>
          </a:xfrm>
          <a:prstGeom prst="rect">
            <a:avLst/>
          </a:prstGeom>
          <a:noFill/>
          <a:ln>
            <a:noFill/>
          </a:ln>
        </p:spPr>
      </p:pic>
      <p:pic>
        <p:nvPicPr>
          <p:cNvPr id="459" name="Google Shape;459;g1a4966238b3_0_101"/>
          <p:cNvPicPr preferRelativeResize="0"/>
          <p:nvPr/>
        </p:nvPicPr>
        <p:blipFill>
          <a:blip r:embed="rId5">
            <a:alphaModFix/>
          </a:blip>
          <a:stretch>
            <a:fillRect/>
          </a:stretch>
        </p:blipFill>
        <p:spPr>
          <a:xfrm>
            <a:off x="6227263" y="5013202"/>
            <a:ext cx="266700" cy="309150"/>
          </a:xfrm>
          <a:prstGeom prst="rect">
            <a:avLst/>
          </a:prstGeom>
          <a:noFill/>
          <a:ln>
            <a:noFill/>
          </a:ln>
        </p:spPr>
      </p:pic>
      <p:pic>
        <p:nvPicPr>
          <p:cNvPr id="460" name="Google Shape;460;g1a4966238b3_0_101"/>
          <p:cNvPicPr preferRelativeResize="0"/>
          <p:nvPr/>
        </p:nvPicPr>
        <p:blipFill>
          <a:blip r:embed="rId4">
            <a:alphaModFix/>
          </a:blip>
          <a:stretch>
            <a:fillRect/>
          </a:stretch>
        </p:blipFill>
        <p:spPr>
          <a:xfrm>
            <a:off x="6227263" y="5462801"/>
            <a:ext cx="188175" cy="3091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64" name="Shape 464"/>
        <p:cNvGrpSpPr/>
        <p:nvPr/>
      </p:nvGrpSpPr>
      <p:grpSpPr>
        <a:xfrm>
          <a:off x="0" y="0"/>
          <a:ext cx="0" cy="0"/>
          <a:chOff x="0" y="0"/>
          <a:chExt cx="0" cy="0"/>
        </a:xfrm>
      </p:grpSpPr>
      <p:sp>
        <p:nvSpPr>
          <p:cNvPr id="465" name="Google Shape;465;g1a4966238b3_0_146"/>
          <p:cNvSpPr/>
          <p:nvPr/>
        </p:nvSpPr>
        <p:spPr>
          <a:xfrm>
            <a:off x="7012950" y="-430175"/>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6" name="Google Shape;466;g1a4966238b3_0_146"/>
          <p:cNvSpPr/>
          <p:nvPr/>
        </p:nvSpPr>
        <p:spPr>
          <a:xfrm>
            <a:off x="-446950" y="-332225"/>
            <a:ext cx="1786500" cy="1700700"/>
          </a:xfrm>
          <a:prstGeom prst="ellips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467" name="Google Shape;467;g1a4966238b3_0_146"/>
          <p:cNvGraphicFramePr/>
          <p:nvPr/>
        </p:nvGraphicFramePr>
        <p:xfrm>
          <a:off x="952500" y="1368475"/>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合約1:點選餐點內容()</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操作：onItemClick(view, position)</a:t>
                      </a:r>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500">
                          <a:solidFill>
                            <a:schemeClr val="dk1"/>
                          </a:solidFill>
                        </a:rPr>
                        <a:t>點餐</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點餐內容所參照的資料Content要存在。</a:t>
                      </a:r>
                      <a:endParaRPr sz="28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Clr>
                          <a:schemeClr val="dk1"/>
                        </a:buClr>
                        <a:buSzPts val="1100"/>
                        <a:buFont typeface="Arial"/>
                        <a:buNone/>
                      </a:pPr>
                      <a:r>
                        <a:rPr lang="zh-TW" sz="2800">
                          <a:solidFill>
                            <a:schemeClr val="dk1"/>
                          </a:solidFill>
                        </a:rPr>
                        <a:t>後</a:t>
                      </a:r>
                      <a:r>
                        <a:rPr lang="zh-TW" sz="2800">
                          <a:solidFill>
                            <a:schemeClr val="dk1"/>
                          </a:solidFill>
                        </a:rPr>
                        <a:t>置條件:</a:t>
                      </a:r>
                      <a:r>
                        <a:rPr lang="zh-TW" sz="2500">
                          <a:solidFill>
                            <a:schemeClr val="dk1"/>
                          </a:solidFill>
                        </a:rPr>
                        <a:t>顯示餐點內容讓客人做點選餐點的動作。</a:t>
                      </a:r>
                      <a:endParaRPr sz="2500">
                        <a:solidFill>
                          <a:schemeClr val="dk1"/>
                        </a:solidFill>
                      </a:endParaRPr>
                    </a:p>
                  </a:txBody>
                  <a:tcPr marT="91425" marB="91425" marR="91425" marL="91425">
                    <a:solidFill>
                      <a:schemeClr val="lt1"/>
                    </a:solidFill>
                  </a:tcPr>
                </a:tc>
              </a:tr>
            </a:tbl>
          </a:graphicData>
        </a:graphic>
      </p:graphicFrame>
      <p:sp>
        <p:nvSpPr>
          <p:cNvPr id="468" name="Google Shape;468;g1a4966238b3_0_146"/>
          <p:cNvSpPr/>
          <p:nvPr/>
        </p:nvSpPr>
        <p:spPr>
          <a:xfrm>
            <a:off x="-207475" y="542877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69" name="Google Shape;469;g1a4966238b3_0_146"/>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g1a4966238b3_0_14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g1a4966238b3_0_146"/>
          <p:cNvSpPr txBox="1"/>
          <p:nvPr/>
        </p:nvSpPr>
        <p:spPr>
          <a:xfrm>
            <a:off x="3281525" y="5333925"/>
            <a:ext cx="2397300" cy="6618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3100"/>
              <a:buFont typeface="Calibri"/>
              <a:buChar char="★"/>
            </a:pPr>
            <a:r>
              <a:rPr lang="zh-TW" sz="3100">
                <a:latin typeface="Calibri"/>
                <a:ea typeface="Calibri"/>
                <a:cs typeface="Calibri"/>
                <a:sym typeface="Calibri"/>
              </a:rPr>
              <a:t>合約:點餐</a:t>
            </a:r>
            <a:endParaRPr sz="31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5" name="Shape 475"/>
        <p:cNvGrpSpPr/>
        <p:nvPr/>
      </p:nvGrpSpPr>
      <p:grpSpPr>
        <a:xfrm>
          <a:off x="0" y="0"/>
          <a:ext cx="0" cy="0"/>
          <a:chOff x="0" y="0"/>
          <a:chExt cx="0" cy="0"/>
        </a:xfrm>
      </p:grpSpPr>
      <p:sp>
        <p:nvSpPr>
          <p:cNvPr id="476" name="Google Shape;476;g1a4966238b3_0_11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1a4966238b3_0_116"/>
          <p:cNvSpPr txBox="1"/>
          <p:nvPr/>
        </p:nvSpPr>
        <p:spPr>
          <a:xfrm>
            <a:off x="261350" y="334275"/>
            <a:ext cx="49716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u="sng">
                <a:solidFill>
                  <a:schemeClr val="dk1"/>
                </a:solidFill>
              </a:rPr>
              <a:t>製作餐點</a:t>
            </a:r>
            <a:r>
              <a:rPr b="1" lang="zh-TW" sz="4400" u="sng">
                <a:solidFill>
                  <a:schemeClr val="dk1"/>
                </a:solidFill>
              </a:rPr>
              <a:t>使用案例</a:t>
            </a:r>
            <a:endParaRPr b="1" sz="4400" u="sng">
              <a:solidFill>
                <a:schemeClr val="dk1"/>
              </a:solidFill>
            </a:endParaRPr>
          </a:p>
          <a:p>
            <a:pPr indent="0" lvl="0" marL="0" rtl="0" algn="l">
              <a:lnSpc>
                <a:spcPct val="115000"/>
              </a:lnSpc>
              <a:spcBef>
                <a:spcPts val="0"/>
              </a:spcBef>
              <a:spcAft>
                <a:spcPts val="0"/>
              </a:spcAft>
              <a:buNone/>
            </a:pPr>
            <a:r>
              <a:rPr b="1" lang="zh-TW" sz="4400" u="sng">
                <a:solidFill>
                  <a:schemeClr val="dk1"/>
                </a:solidFill>
              </a:rPr>
              <a:t>系統循序圖</a:t>
            </a:r>
            <a:endParaRPr b="1" sz="4400" u="sng">
              <a:solidFill>
                <a:schemeClr val="dk1"/>
              </a:solidFill>
            </a:endParaRPr>
          </a:p>
        </p:txBody>
      </p:sp>
      <p:pic>
        <p:nvPicPr>
          <p:cNvPr id="478" name="Google Shape;478;g1a4966238b3_0_116"/>
          <p:cNvPicPr preferRelativeResize="0"/>
          <p:nvPr/>
        </p:nvPicPr>
        <p:blipFill>
          <a:blip r:embed="rId3">
            <a:alphaModFix/>
          </a:blip>
          <a:stretch>
            <a:fillRect/>
          </a:stretch>
        </p:blipFill>
        <p:spPr>
          <a:xfrm>
            <a:off x="2970600" y="1974975"/>
            <a:ext cx="5697675" cy="4145375"/>
          </a:xfrm>
          <a:prstGeom prst="rect">
            <a:avLst/>
          </a:prstGeom>
          <a:noFill/>
          <a:ln>
            <a:noFill/>
          </a:ln>
        </p:spPr>
      </p:pic>
      <p:pic>
        <p:nvPicPr>
          <p:cNvPr id="479" name="Google Shape;479;g1a4966238b3_0_116"/>
          <p:cNvPicPr preferRelativeResize="0"/>
          <p:nvPr/>
        </p:nvPicPr>
        <p:blipFill>
          <a:blip r:embed="rId4">
            <a:alphaModFix/>
          </a:blip>
          <a:stretch>
            <a:fillRect/>
          </a:stretch>
        </p:blipFill>
        <p:spPr>
          <a:xfrm>
            <a:off x="5930900" y="3992027"/>
            <a:ext cx="320600" cy="309150"/>
          </a:xfrm>
          <a:prstGeom prst="rect">
            <a:avLst/>
          </a:prstGeom>
          <a:noFill/>
          <a:ln>
            <a:noFill/>
          </a:ln>
        </p:spPr>
      </p:pic>
      <p:pic>
        <p:nvPicPr>
          <p:cNvPr id="480" name="Google Shape;480;g1a4966238b3_0_116"/>
          <p:cNvPicPr preferRelativeResize="0"/>
          <p:nvPr/>
        </p:nvPicPr>
        <p:blipFill>
          <a:blip r:embed="rId5">
            <a:alphaModFix/>
          </a:blip>
          <a:stretch>
            <a:fillRect/>
          </a:stretch>
        </p:blipFill>
        <p:spPr>
          <a:xfrm>
            <a:off x="5880200" y="3213876"/>
            <a:ext cx="188175" cy="309150"/>
          </a:xfrm>
          <a:prstGeom prst="rect">
            <a:avLst/>
          </a:prstGeom>
          <a:noFill/>
          <a:ln>
            <a:noFill/>
          </a:ln>
        </p:spPr>
      </p:pic>
      <p:pic>
        <p:nvPicPr>
          <p:cNvPr id="481" name="Google Shape;481;g1a4966238b3_0_116"/>
          <p:cNvPicPr preferRelativeResize="0"/>
          <p:nvPr/>
        </p:nvPicPr>
        <p:blipFill>
          <a:blip r:embed="rId5">
            <a:alphaModFix/>
          </a:blip>
          <a:stretch>
            <a:fillRect/>
          </a:stretch>
        </p:blipFill>
        <p:spPr>
          <a:xfrm>
            <a:off x="5930900" y="4599376"/>
            <a:ext cx="188175" cy="309150"/>
          </a:xfrm>
          <a:prstGeom prst="rect">
            <a:avLst/>
          </a:prstGeom>
          <a:noFill/>
          <a:ln>
            <a:noFill/>
          </a:ln>
        </p:spPr>
      </p:pic>
      <p:pic>
        <p:nvPicPr>
          <p:cNvPr id="482" name="Google Shape;482;g1a4966238b3_0_116"/>
          <p:cNvPicPr preferRelativeResize="0"/>
          <p:nvPr/>
        </p:nvPicPr>
        <p:blipFill>
          <a:blip r:embed="rId4">
            <a:alphaModFix/>
          </a:blip>
          <a:stretch>
            <a:fillRect/>
          </a:stretch>
        </p:blipFill>
        <p:spPr>
          <a:xfrm>
            <a:off x="6353575" y="5369077"/>
            <a:ext cx="320600" cy="3091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486" name="Shape 486"/>
        <p:cNvGrpSpPr/>
        <p:nvPr/>
      </p:nvGrpSpPr>
      <p:grpSpPr>
        <a:xfrm>
          <a:off x="0" y="0"/>
          <a:ext cx="0" cy="0"/>
          <a:chOff x="0" y="0"/>
          <a:chExt cx="0" cy="0"/>
        </a:xfrm>
      </p:grpSpPr>
      <p:graphicFrame>
        <p:nvGraphicFramePr>
          <p:cNvPr id="487" name="Google Shape;487;g1a4966238b3_0_166"/>
          <p:cNvGraphicFramePr/>
          <p:nvPr/>
        </p:nvGraphicFramePr>
        <p:xfrm>
          <a:off x="952500" y="1524075"/>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合約2:</a:t>
                      </a:r>
                      <a:r>
                        <a:rPr lang="zh-TW" sz="2800">
                          <a:solidFill>
                            <a:schemeClr val="lt1"/>
                          </a:solidFill>
                        </a:rPr>
                        <a:t>標記已製作完成()</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a:t>
                      </a:r>
                      <a:r>
                        <a:rPr lang="zh-TW" sz="2800">
                          <a:solidFill>
                            <a:schemeClr val="dk1"/>
                          </a:solidFill>
                        </a:rPr>
                        <a:t>doneMark()</a:t>
                      </a:r>
                      <a:endParaRPr sz="2800">
                        <a:solidFill>
                          <a:schemeClr val="dk1"/>
                        </a:solidFill>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500">
                          <a:solidFill>
                            <a:schemeClr val="dk1"/>
                          </a:solidFill>
                        </a:rPr>
                        <a:t>製作餐點</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顧客點選完餐點，送出訂單，並Record資料表底下建立資料。</a:t>
                      </a:r>
                      <a:endParaRPr sz="25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lang="zh-TW" sz="2800">
                          <a:solidFill>
                            <a:schemeClr val="dk1"/>
                          </a:solidFill>
                        </a:rPr>
                        <a:t>後置條件:</a:t>
                      </a:r>
                      <a:r>
                        <a:rPr lang="zh-TW" sz="2500">
                          <a:solidFill>
                            <a:schemeClr val="dk1"/>
                          </a:solidFill>
                        </a:rPr>
                        <a:t>店員查看客人的點餐紀錄之後開始製作餐點，製作完成後標記已製作完成。</a:t>
                      </a:r>
                      <a:endParaRPr sz="2500">
                        <a:solidFill>
                          <a:schemeClr val="dk1"/>
                        </a:solidFill>
                      </a:endParaRPr>
                    </a:p>
                  </a:txBody>
                  <a:tcPr marT="91425" marB="91425" marR="91425" marL="91425">
                    <a:solidFill>
                      <a:schemeClr val="lt1"/>
                    </a:solidFill>
                  </a:tcPr>
                </a:tc>
              </a:tr>
            </a:tbl>
          </a:graphicData>
        </a:graphic>
      </p:graphicFrame>
      <p:sp>
        <p:nvSpPr>
          <p:cNvPr id="488" name="Google Shape;488;g1a4966238b3_0_166"/>
          <p:cNvSpPr/>
          <p:nvPr/>
        </p:nvSpPr>
        <p:spPr>
          <a:xfrm>
            <a:off x="-446950" y="-332225"/>
            <a:ext cx="1786500" cy="1700700"/>
          </a:xfrm>
          <a:prstGeom prst="ellipse">
            <a:avLst/>
          </a:prstGeom>
          <a:solidFill>
            <a:srgbClr val="FC7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9" name="Google Shape;489;g1a4966238b3_0_166"/>
          <p:cNvSpPr/>
          <p:nvPr/>
        </p:nvSpPr>
        <p:spPr>
          <a:xfrm>
            <a:off x="7036025" y="-384100"/>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0" name="Google Shape;490;g1a4966238b3_0_166"/>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1a4966238b3_0_166"/>
          <p:cNvSpPr/>
          <p:nvPr/>
        </p:nvSpPr>
        <p:spPr>
          <a:xfrm>
            <a:off x="-207475" y="542877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2" name="Google Shape;492;g1a4966238b3_0_166"/>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g1a4966238b3_0_166"/>
          <p:cNvSpPr txBox="1"/>
          <p:nvPr/>
        </p:nvSpPr>
        <p:spPr>
          <a:xfrm>
            <a:off x="2601000" y="5403875"/>
            <a:ext cx="3942000" cy="6618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3100"/>
              <a:buFont typeface="Calibri"/>
              <a:buChar char="★"/>
            </a:pPr>
            <a:r>
              <a:rPr lang="zh-TW" sz="3100">
                <a:latin typeface="Calibri"/>
                <a:ea typeface="Calibri"/>
                <a:cs typeface="Calibri"/>
                <a:sym typeface="Calibri"/>
              </a:rPr>
              <a:t>合約:</a:t>
            </a:r>
            <a:r>
              <a:rPr lang="zh-TW" sz="3100">
                <a:latin typeface="Calibri"/>
                <a:ea typeface="Calibri"/>
                <a:cs typeface="Calibri"/>
                <a:sym typeface="Calibri"/>
              </a:rPr>
              <a:t>標記製作完成</a:t>
            </a:r>
            <a:endParaRPr sz="3100">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7" name="Shape 497"/>
        <p:cNvGrpSpPr/>
        <p:nvPr/>
      </p:nvGrpSpPr>
      <p:grpSpPr>
        <a:xfrm>
          <a:off x="0" y="0"/>
          <a:ext cx="0" cy="0"/>
          <a:chOff x="0" y="0"/>
          <a:chExt cx="0" cy="0"/>
        </a:xfrm>
      </p:grpSpPr>
      <p:sp>
        <p:nvSpPr>
          <p:cNvPr id="498" name="Google Shape;498;g1a4966238b3_0_122"/>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g1a4966238b3_0_122"/>
          <p:cNvSpPr txBox="1"/>
          <p:nvPr/>
        </p:nvSpPr>
        <p:spPr>
          <a:xfrm>
            <a:off x="330500" y="403425"/>
            <a:ext cx="49716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u="sng">
                <a:solidFill>
                  <a:schemeClr val="dk1"/>
                </a:solidFill>
              </a:rPr>
              <a:t>送餐</a:t>
            </a:r>
            <a:r>
              <a:rPr b="1" lang="zh-TW" sz="4400" u="sng">
                <a:solidFill>
                  <a:schemeClr val="dk1"/>
                </a:solidFill>
              </a:rPr>
              <a:t>使用案例</a:t>
            </a:r>
            <a:endParaRPr b="1" sz="4400" u="sng">
              <a:solidFill>
                <a:schemeClr val="dk1"/>
              </a:solidFill>
            </a:endParaRPr>
          </a:p>
          <a:p>
            <a:pPr indent="0" lvl="0" marL="0" rtl="0" algn="l">
              <a:lnSpc>
                <a:spcPct val="115000"/>
              </a:lnSpc>
              <a:spcBef>
                <a:spcPts val="0"/>
              </a:spcBef>
              <a:spcAft>
                <a:spcPts val="0"/>
              </a:spcAft>
              <a:buNone/>
            </a:pPr>
            <a:r>
              <a:rPr b="1" lang="zh-TW" sz="4400" u="sng">
                <a:solidFill>
                  <a:schemeClr val="dk1"/>
                </a:solidFill>
              </a:rPr>
              <a:t>系統循序圖</a:t>
            </a:r>
            <a:endParaRPr b="1" sz="4400" u="sng">
              <a:solidFill>
                <a:schemeClr val="dk1"/>
              </a:solidFill>
            </a:endParaRPr>
          </a:p>
        </p:txBody>
      </p:sp>
      <p:pic>
        <p:nvPicPr>
          <p:cNvPr id="500" name="Google Shape;500;g1a4966238b3_0_122"/>
          <p:cNvPicPr preferRelativeResize="0"/>
          <p:nvPr/>
        </p:nvPicPr>
        <p:blipFill>
          <a:blip r:embed="rId3">
            <a:alphaModFix/>
          </a:blip>
          <a:stretch>
            <a:fillRect/>
          </a:stretch>
        </p:blipFill>
        <p:spPr>
          <a:xfrm>
            <a:off x="2752775" y="2044125"/>
            <a:ext cx="5868700" cy="4118950"/>
          </a:xfrm>
          <a:prstGeom prst="rect">
            <a:avLst/>
          </a:prstGeom>
          <a:noFill/>
          <a:ln>
            <a:noFill/>
          </a:ln>
        </p:spPr>
      </p:pic>
      <p:pic>
        <p:nvPicPr>
          <p:cNvPr id="501" name="Google Shape;501;g1a4966238b3_0_122"/>
          <p:cNvPicPr preferRelativeResize="0"/>
          <p:nvPr/>
        </p:nvPicPr>
        <p:blipFill>
          <a:blip r:embed="rId4">
            <a:alphaModFix/>
          </a:blip>
          <a:stretch>
            <a:fillRect/>
          </a:stretch>
        </p:blipFill>
        <p:spPr>
          <a:xfrm>
            <a:off x="5813225" y="4017227"/>
            <a:ext cx="320600" cy="309150"/>
          </a:xfrm>
          <a:prstGeom prst="rect">
            <a:avLst/>
          </a:prstGeom>
          <a:noFill/>
          <a:ln>
            <a:noFill/>
          </a:ln>
        </p:spPr>
      </p:pic>
      <p:pic>
        <p:nvPicPr>
          <p:cNvPr id="502" name="Google Shape;502;g1a4966238b3_0_122"/>
          <p:cNvPicPr preferRelativeResize="0"/>
          <p:nvPr/>
        </p:nvPicPr>
        <p:blipFill>
          <a:blip r:embed="rId4">
            <a:alphaModFix/>
          </a:blip>
          <a:stretch>
            <a:fillRect/>
          </a:stretch>
        </p:blipFill>
        <p:spPr>
          <a:xfrm>
            <a:off x="6251375" y="5405077"/>
            <a:ext cx="320600" cy="309150"/>
          </a:xfrm>
          <a:prstGeom prst="rect">
            <a:avLst/>
          </a:prstGeom>
          <a:noFill/>
          <a:ln>
            <a:noFill/>
          </a:ln>
        </p:spPr>
      </p:pic>
      <p:pic>
        <p:nvPicPr>
          <p:cNvPr id="503" name="Google Shape;503;g1a4966238b3_0_122"/>
          <p:cNvPicPr preferRelativeResize="0"/>
          <p:nvPr/>
        </p:nvPicPr>
        <p:blipFill rotWithShape="1">
          <a:blip r:embed="rId5">
            <a:alphaModFix/>
          </a:blip>
          <a:srcRect b="-18980" l="0" r="0" t="18980"/>
          <a:stretch/>
        </p:blipFill>
        <p:spPr>
          <a:xfrm>
            <a:off x="5945638" y="4700001"/>
            <a:ext cx="188175" cy="309150"/>
          </a:xfrm>
          <a:prstGeom prst="rect">
            <a:avLst/>
          </a:prstGeom>
          <a:noFill/>
          <a:ln>
            <a:noFill/>
          </a:ln>
        </p:spPr>
      </p:pic>
      <p:pic>
        <p:nvPicPr>
          <p:cNvPr id="504" name="Google Shape;504;g1a4966238b3_0_122"/>
          <p:cNvPicPr preferRelativeResize="0"/>
          <p:nvPr/>
        </p:nvPicPr>
        <p:blipFill>
          <a:blip r:embed="rId5">
            <a:alphaModFix/>
          </a:blip>
          <a:stretch>
            <a:fillRect/>
          </a:stretch>
        </p:blipFill>
        <p:spPr>
          <a:xfrm>
            <a:off x="5757475" y="3274426"/>
            <a:ext cx="188175" cy="3091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08" name="Shape 508"/>
        <p:cNvGrpSpPr/>
        <p:nvPr/>
      </p:nvGrpSpPr>
      <p:grpSpPr>
        <a:xfrm>
          <a:off x="0" y="0"/>
          <a:ext cx="0" cy="0"/>
          <a:chOff x="0" y="0"/>
          <a:chExt cx="0" cy="0"/>
        </a:xfrm>
      </p:grpSpPr>
      <p:sp>
        <p:nvSpPr>
          <p:cNvPr id="509" name="Google Shape;509;g1a4966238b3_0_177"/>
          <p:cNvSpPr/>
          <p:nvPr/>
        </p:nvSpPr>
        <p:spPr>
          <a:xfrm>
            <a:off x="7012950" y="-430175"/>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0" name="Google Shape;510;g1a4966238b3_0_177"/>
          <p:cNvSpPr/>
          <p:nvPr/>
        </p:nvSpPr>
        <p:spPr>
          <a:xfrm>
            <a:off x="-446950" y="-332225"/>
            <a:ext cx="1786500" cy="1700700"/>
          </a:xfrm>
          <a:prstGeom prst="ellipse">
            <a:avLst/>
          </a:prstGeom>
          <a:solidFill>
            <a:srgbClr val="FC7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1" name="Google Shape;511;g1a4966238b3_0_177"/>
          <p:cNvSpPr/>
          <p:nvPr/>
        </p:nvSpPr>
        <p:spPr>
          <a:xfrm>
            <a:off x="-207475" y="542877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2" name="Google Shape;512;g1a4966238b3_0_177"/>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1a4966238b3_0_177"/>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14" name="Google Shape;514;g1a4966238b3_0_177"/>
          <p:cNvGraphicFramePr/>
          <p:nvPr/>
        </p:nvGraphicFramePr>
        <p:xfrm>
          <a:off x="952500" y="1524075"/>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合約3:標記</a:t>
                      </a:r>
                      <a:r>
                        <a:rPr lang="zh-TW" sz="2800">
                          <a:solidFill>
                            <a:schemeClr val="lt1"/>
                          </a:solidFill>
                        </a:rPr>
                        <a:t>餐點已送達</a:t>
                      </a:r>
                      <a:r>
                        <a:rPr lang="zh-TW" sz="2800">
                          <a:solidFill>
                            <a:schemeClr val="lt1"/>
                          </a:solidFill>
                        </a:rPr>
                        <a:t>()</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 </a:t>
                      </a:r>
                      <a:r>
                        <a:rPr lang="zh-TW" sz="2800">
                          <a:solidFill>
                            <a:schemeClr val="dk1"/>
                          </a:solidFill>
                        </a:rPr>
                        <a:t>takenMark()</a:t>
                      </a:r>
                      <a:endParaRPr sz="2800">
                        <a:solidFill>
                          <a:schemeClr val="dk1"/>
                        </a:solidFill>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800">
                          <a:solidFill>
                            <a:schemeClr val="dk1"/>
                          </a:solidFill>
                        </a:rPr>
                        <a:t>送餐</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店員將餐點製做完成，並在Record資料表裡tanken的欄位改成true了。</a:t>
                      </a:r>
                      <a:endParaRPr sz="25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lang="zh-TW" sz="2800">
                          <a:solidFill>
                            <a:schemeClr val="dk1"/>
                          </a:solidFill>
                        </a:rPr>
                        <a:t>後置條件:</a:t>
                      </a:r>
                      <a:r>
                        <a:rPr lang="zh-TW" sz="2500">
                          <a:solidFill>
                            <a:schemeClr val="dk1"/>
                          </a:solidFill>
                        </a:rPr>
                        <a:t>店員依照點餐紀錄將餐點送至對應客人桌號並將該項目標記為已送達。</a:t>
                      </a:r>
                      <a:endParaRPr sz="2500">
                        <a:solidFill>
                          <a:schemeClr val="dk1"/>
                        </a:solidFill>
                      </a:endParaRPr>
                    </a:p>
                  </a:txBody>
                  <a:tcPr marT="91425" marB="91425" marR="91425" marL="91425">
                    <a:solidFill>
                      <a:schemeClr val="lt1"/>
                    </a:solidFill>
                  </a:tcPr>
                </a:tc>
              </a:tr>
            </a:tbl>
          </a:graphicData>
        </a:graphic>
      </p:graphicFrame>
      <p:sp>
        <p:nvSpPr>
          <p:cNvPr id="515" name="Google Shape;515;g1a4966238b3_0_177"/>
          <p:cNvSpPr txBox="1"/>
          <p:nvPr/>
        </p:nvSpPr>
        <p:spPr>
          <a:xfrm>
            <a:off x="2540200" y="5403875"/>
            <a:ext cx="3657300" cy="6618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3100"/>
              <a:buFont typeface="Calibri"/>
              <a:buChar char="★"/>
            </a:pPr>
            <a:r>
              <a:rPr lang="zh-TW" sz="3100">
                <a:latin typeface="Calibri"/>
                <a:ea typeface="Calibri"/>
                <a:cs typeface="Calibri"/>
                <a:sym typeface="Calibri"/>
              </a:rPr>
              <a:t>合約:標記</a:t>
            </a:r>
            <a:r>
              <a:rPr lang="zh-TW" sz="3100">
                <a:latin typeface="Calibri"/>
                <a:ea typeface="Calibri"/>
                <a:cs typeface="Calibri"/>
                <a:sym typeface="Calibri"/>
              </a:rPr>
              <a:t>已送達</a:t>
            </a:r>
            <a:endParaRPr sz="3100">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g1a4966238b3_0_131"/>
          <p:cNvSpPr txBox="1"/>
          <p:nvPr/>
        </p:nvSpPr>
        <p:spPr>
          <a:xfrm>
            <a:off x="284400" y="403425"/>
            <a:ext cx="49716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u="sng">
                <a:solidFill>
                  <a:schemeClr val="dk1"/>
                </a:solidFill>
              </a:rPr>
              <a:t>結帳</a:t>
            </a:r>
            <a:r>
              <a:rPr b="1" lang="zh-TW" sz="4400" u="sng">
                <a:solidFill>
                  <a:schemeClr val="dk1"/>
                </a:solidFill>
              </a:rPr>
              <a:t>使用案例</a:t>
            </a:r>
            <a:endParaRPr b="1" sz="4400" u="sng">
              <a:solidFill>
                <a:schemeClr val="dk1"/>
              </a:solidFill>
            </a:endParaRPr>
          </a:p>
          <a:p>
            <a:pPr indent="0" lvl="0" marL="0" rtl="0" algn="l">
              <a:lnSpc>
                <a:spcPct val="115000"/>
              </a:lnSpc>
              <a:spcBef>
                <a:spcPts val="0"/>
              </a:spcBef>
              <a:spcAft>
                <a:spcPts val="0"/>
              </a:spcAft>
              <a:buNone/>
            </a:pPr>
            <a:r>
              <a:rPr b="1" lang="zh-TW" sz="4400" u="sng">
                <a:solidFill>
                  <a:schemeClr val="dk1"/>
                </a:solidFill>
              </a:rPr>
              <a:t>系統循序圖</a:t>
            </a:r>
            <a:endParaRPr b="1" sz="4400" u="sng">
              <a:solidFill>
                <a:schemeClr val="dk1"/>
              </a:solidFill>
            </a:endParaRPr>
          </a:p>
        </p:txBody>
      </p:sp>
      <p:sp>
        <p:nvSpPr>
          <p:cNvPr id="521" name="Google Shape;521;g1a4966238b3_0_131"/>
          <p:cNvSpPr/>
          <p:nvPr/>
        </p:nvSpPr>
        <p:spPr>
          <a:xfrm>
            <a:off x="3342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2" name="Google Shape;522;g1a4966238b3_0_131"/>
          <p:cNvPicPr preferRelativeResize="0"/>
          <p:nvPr/>
        </p:nvPicPr>
        <p:blipFill>
          <a:blip r:embed="rId3">
            <a:alphaModFix/>
          </a:blip>
          <a:stretch>
            <a:fillRect/>
          </a:stretch>
        </p:blipFill>
        <p:spPr>
          <a:xfrm>
            <a:off x="3376250" y="1198725"/>
            <a:ext cx="5130725" cy="4887050"/>
          </a:xfrm>
          <a:prstGeom prst="rect">
            <a:avLst/>
          </a:prstGeom>
          <a:noFill/>
          <a:ln>
            <a:noFill/>
          </a:ln>
        </p:spPr>
      </p:pic>
      <p:pic>
        <p:nvPicPr>
          <p:cNvPr id="523" name="Google Shape;523;g1a4966238b3_0_131"/>
          <p:cNvPicPr preferRelativeResize="0"/>
          <p:nvPr/>
        </p:nvPicPr>
        <p:blipFill>
          <a:blip r:embed="rId4">
            <a:alphaModFix/>
          </a:blip>
          <a:stretch>
            <a:fillRect/>
          </a:stretch>
        </p:blipFill>
        <p:spPr>
          <a:xfrm>
            <a:off x="6006250" y="2305001"/>
            <a:ext cx="188175" cy="309150"/>
          </a:xfrm>
          <a:prstGeom prst="rect">
            <a:avLst/>
          </a:prstGeom>
          <a:noFill/>
          <a:ln>
            <a:noFill/>
          </a:ln>
        </p:spPr>
      </p:pic>
      <p:pic>
        <p:nvPicPr>
          <p:cNvPr id="524" name="Google Shape;524;g1a4966238b3_0_131"/>
          <p:cNvPicPr preferRelativeResize="0"/>
          <p:nvPr/>
        </p:nvPicPr>
        <p:blipFill>
          <a:blip r:embed="rId4">
            <a:alphaModFix/>
          </a:blip>
          <a:stretch>
            <a:fillRect/>
          </a:stretch>
        </p:blipFill>
        <p:spPr>
          <a:xfrm>
            <a:off x="6074925" y="3587851"/>
            <a:ext cx="188175" cy="309150"/>
          </a:xfrm>
          <a:prstGeom prst="rect">
            <a:avLst/>
          </a:prstGeom>
          <a:noFill/>
          <a:ln>
            <a:noFill/>
          </a:ln>
        </p:spPr>
      </p:pic>
      <p:pic>
        <p:nvPicPr>
          <p:cNvPr id="525" name="Google Shape;525;g1a4966238b3_0_131"/>
          <p:cNvPicPr preferRelativeResize="0"/>
          <p:nvPr/>
        </p:nvPicPr>
        <p:blipFill>
          <a:blip r:embed="rId4">
            <a:alphaModFix/>
          </a:blip>
          <a:stretch>
            <a:fillRect/>
          </a:stretch>
        </p:blipFill>
        <p:spPr>
          <a:xfrm>
            <a:off x="6411550" y="5147001"/>
            <a:ext cx="188175" cy="309150"/>
          </a:xfrm>
          <a:prstGeom prst="rect">
            <a:avLst/>
          </a:prstGeom>
          <a:noFill/>
          <a:ln>
            <a:noFill/>
          </a:ln>
        </p:spPr>
      </p:pic>
      <p:pic>
        <p:nvPicPr>
          <p:cNvPr id="526" name="Google Shape;526;g1a4966238b3_0_131"/>
          <p:cNvPicPr preferRelativeResize="0"/>
          <p:nvPr/>
        </p:nvPicPr>
        <p:blipFill>
          <a:blip r:embed="rId5">
            <a:alphaModFix/>
          </a:blip>
          <a:stretch>
            <a:fillRect/>
          </a:stretch>
        </p:blipFill>
        <p:spPr>
          <a:xfrm>
            <a:off x="6047000" y="3022625"/>
            <a:ext cx="389275" cy="309150"/>
          </a:xfrm>
          <a:prstGeom prst="rect">
            <a:avLst/>
          </a:prstGeom>
          <a:noFill/>
          <a:ln>
            <a:noFill/>
          </a:ln>
        </p:spPr>
      </p:pic>
      <p:pic>
        <p:nvPicPr>
          <p:cNvPr id="527" name="Google Shape;527;g1a4966238b3_0_131"/>
          <p:cNvPicPr preferRelativeResize="0"/>
          <p:nvPr/>
        </p:nvPicPr>
        <p:blipFill>
          <a:blip r:embed="rId5">
            <a:alphaModFix/>
          </a:blip>
          <a:stretch>
            <a:fillRect/>
          </a:stretch>
        </p:blipFill>
        <p:spPr>
          <a:xfrm>
            <a:off x="6228725" y="4279250"/>
            <a:ext cx="354975" cy="309150"/>
          </a:xfrm>
          <a:prstGeom prst="rect">
            <a:avLst/>
          </a:prstGeom>
          <a:noFill/>
          <a:ln>
            <a:noFill/>
          </a:ln>
        </p:spPr>
      </p:pic>
      <p:pic>
        <p:nvPicPr>
          <p:cNvPr id="528" name="Google Shape;528;g1a4966238b3_0_131"/>
          <p:cNvPicPr preferRelativeResize="0"/>
          <p:nvPr/>
        </p:nvPicPr>
        <p:blipFill>
          <a:blip r:embed="rId5">
            <a:alphaModFix/>
          </a:blip>
          <a:stretch>
            <a:fillRect/>
          </a:stretch>
        </p:blipFill>
        <p:spPr>
          <a:xfrm>
            <a:off x="6527350" y="5633502"/>
            <a:ext cx="320600" cy="309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0" name="Shape 120"/>
        <p:cNvGrpSpPr/>
        <p:nvPr/>
      </p:nvGrpSpPr>
      <p:grpSpPr>
        <a:xfrm>
          <a:off x="0" y="0"/>
          <a:ext cx="0" cy="0"/>
          <a:chOff x="0" y="0"/>
          <a:chExt cx="0" cy="0"/>
        </a:xfrm>
      </p:grpSpPr>
      <p:sp>
        <p:nvSpPr>
          <p:cNvPr id="121" name="Google Shape;121;p3"/>
          <p:cNvSpPr/>
          <p:nvPr/>
        </p:nvSpPr>
        <p:spPr>
          <a:xfrm>
            <a:off x="139675" y="-115275"/>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3"/>
          <p:cNvSpPr/>
          <p:nvPr/>
        </p:nvSpPr>
        <p:spPr>
          <a:xfrm>
            <a:off x="814650" y="1618200"/>
            <a:ext cx="7494000" cy="28431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3"/>
          <p:cNvSpPr/>
          <p:nvPr/>
        </p:nvSpPr>
        <p:spPr>
          <a:xfrm>
            <a:off x="1129000" y="985050"/>
            <a:ext cx="6789000" cy="451500"/>
          </a:xfrm>
          <a:prstGeom prst="roundRect">
            <a:avLst>
              <a:gd fmla="val 16667" name="adj"/>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3"/>
          <p:cNvSpPr txBox="1"/>
          <p:nvPr>
            <p:ph type="title"/>
          </p:nvPr>
        </p:nvSpPr>
        <p:spPr>
          <a:xfrm>
            <a:off x="1269475" y="343725"/>
            <a:ext cx="7512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使 用 者 說 明、需 求</a:t>
            </a:r>
            <a:endParaRPr b="1" sz="5400" u="sng">
              <a:latin typeface="Microsoft JhengHei"/>
              <a:ea typeface="Microsoft JhengHei"/>
              <a:cs typeface="Microsoft JhengHei"/>
              <a:sym typeface="Microsoft JhengHei"/>
            </a:endParaRPr>
          </a:p>
        </p:txBody>
      </p:sp>
      <p:pic>
        <p:nvPicPr>
          <p:cNvPr id="125" name="Google Shape;125;p3"/>
          <p:cNvPicPr preferRelativeResize="0"/>
          <p:nvPr/>
        </p:nvPicPr>
        <p:blipFill rotWithShape="1">
          <a:blip r:embed="rId3">
            <a:alphaModFix/>
          </a:blip>
          <a:srcRect b="0" l="0" r="0" t="0"/>
          <a:stretch/>
        </p:blipFill>
        <p:spPr>
          <a:xfrm>
            <a:off x="172771" y="4294373"/>
            <a:ext cx="2332861" cy="2332861"/>
          </a:xfrm>
          <a:prstGeom prst="rect">
            <a:avLst/>
          </a:prstGeom>
          <a:noFill/>
          <a:ln>
            <a:noFill/>
          </a:ln>
        </p:spPr>
      </p:pic>
      <p:sp>
        <p:nvSpPr>
          <p:cNvPr id="126" name="Google Shape;126;p3"/>
          <p:cNvSpPr txBox="1"/>
          <p:nvPr/>
        </p:nvSpPr>
        <p:spPr>
          <a:xfrm>
            <a:off x="1040875" y="1731550"/>
            <a:ext cx="7341600" cy="2678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Microsoft JhengHei"/>
                <a:ea typeface="Microsoft JhengHei"/>
                <a:cs typeface="Microsoft JhengHei"/>
                <a:sym typeface="Microsoft JhengHei"/>
              </a:rPr>
              <a:t>亂七八糟冰店需要點餐系統</a:t>
            </a:r>
            <a:endParaRPr b="0" i="0" sz="24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r>
              <a:rPr b="0" i="0" lang="zh-TW" sz="2400" u="none" cap="none" strike="noStrike">
                <a:solidFill>
                  <a:srgbClr val="000000"/>
                </a:solidFill>
                <a:latin typeface="Microsoft JhengHei"/>
                <a:ea typeface="Microsoft JhengHei"/>
                <a:cs typeface="Microsoft JhengHei"/>
                <a:sym typeface="Microsoft JhengHei"/>
              </a:rPr>
              <a:t>當人潮過多、服務人手不足時，可以使用平板來點餐</a:t>
            </a:r>
            <a:endParaRPr b="0" i="0" sz="2400" u="none" cap="none" strike="noStrike">
              <a:solidFill>
                <a:srgbClr val="000000"/>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2400"/>
              <a:buFont typeface="Arial"/>
              <a:buNone/>
            </a:pPr>
            <a:br>
              <a:rPr b="0" i="0" lang="zh-TW" sz="2400" u="none" cap="none" strike="noStrike">
                <a:solidFill>
                  <a:srgbClr val="000000"/>
                </a:solidFill>
                <a:latin typeface="Microsoft JhengHei"/>
                <a:ea typeface="Microsoft JhengHei"/>
                <a:cs typeface="Microsoft JhengHei"/>
                <a:sym typeface="Microsoft JhengHei"/>
              </a:rPr>
            </a:br>
            <a:r>
              <a:rPr b="0" i="0" lang="zh-TW" sz="2400" u="none" cap="none" strike="noStrike">
                <a:solidFill>
                  <a:srgbClr val="000000"/>
                </a:solidFill>
                <a:latin typeface="Microsoft JhengHei"/>
                <a:ea typeface="Microsoft JhengHei"/>
                <a:cs typeface="Microsoft JhengHei"/>
                <a:sym typeface="Microsoft JhengHei"/>
              </a:rPr>
              <a:t>點餐後接獲顧客訂單，能及時製作冰品</a:t>
            </a:r>
            <a:br>
              <a:rPr b="0" i="0" lang="zh-TW" sz="2400" u="none" cap="none" strike="noStrike">
                <a:solidFill>
                  <a:srgbClr val="000000"/>
                </a:solidFill>
                <a:latin typeface="Microsoft JhengHei"/>
                <a:ea typeface="Microsoft JhengHei"/>
                <a:cs typeface="Microsoft JhengHei"/>
                <a:sym typeface="Microsoft JhengHei"/>
              </a:rPr>
            </a:br>
            <a:r>
              <a:rPr b="0" i="0" lang="zh-TW" sz="2400" u="none" cap="none" strike="noStrike">
                <a:solidFill>
                  <a:srgbClr val="000000"/>
                </a:solidFill>
                <a:latin typeface="Microsoft JhengHei"/>
                <a:ea typeface="Microsoft JhengHei"/>
                <a:cs typeface="Microsoft JhengHei"/>
                <a:sym typeface="Microsoft JhengHei"/>
              </a:rPr>
              <a:t>並可以建立顧客基本資料</a:t>
            </a:r>
            <a:br>
              <a:rPr b="0" i="0" lang="zh-TW" sz="2400" u="none" cap="none" strike="noStrike">
                <a:solidFill>
                  <a:srgbClr val="000000"/>
                </a:solidFill>
                <a:latin typeface="Microsoft JhengHei"/>
                <a:ea typeface="Microsoft JhengHei"/>
                <a:cs typeface="Microsoft JhengHei"/>
                <a:sym typeface="Microsoft JhengHei"/>
              </a:rPr>
            </a:br>
            <a:br>
              <a:rPr b="0" i="0" lang="zh-TW" sz="2400" u="none" cap="none" strike="noStrike">
                <a:solidFill>
                  <a:srgbClr val="000000"/>
                </a:solidFill>
                <a:latin typeface="Microsoft JhengHei"/>
                <a:ea typeface="Microsoft JhengHei"/>
                <a:cs typeface="Microsoft JhengHei"/>
                <a:sym typeface="Microsoft JhengHei"/>
              </a:rPr>
            </a:br>
            <a:r>
              <a:rPr b="0" i="0" lang="zh-TW" sz="2400" u="none" cap="none" strike="noStrike">
                <a:solidFill>
                  <a:srgbClr val="000000"/>
                </a:solidFill>
                <a:latin typeface="Microsoft JhengHei"/>
                <a:ea typeface="Microsoft JhengHei"/>
                <a:cs typeface="Microsoft JhengHei"/>
                <a:sym typeface="Microsoft JhengHei"/>
              </a:rPr>
              <a:t>例如:會員登入，可享有優惠。</a:t>
            </a:r>
            <a:endParaRPr b="0" i="0" sz="2400" u="none" cap="none" strike="noStrike">
              <a:solidFill>
                <a:srgbClr val="000000"/>
              </a:solidFill>
              <a:latin typeface="Microsoft JhengHei"/>
              <a:ea typeface="Microsoft JhengHei"/>
              <a:cs typeface="Microsoft JhengHei"/>
              <a:sym typeface="Microsoft JhengHei"/>
            </a:endParaRPr>
          </a:p>
        </p:txBody>
      </p:sp>
      <p:pic>
        <p:nvPicPr>
          <p:cNvPr id="127" name="Google Shape;127;p3"/>
          <p:cNvPicPr preferRelativeResize="0"/>
          <p:nvPr/>
        </p:nvPicPr>
        <p:blipFill rotWithShape="1">
          <a:blip r:embed="rId4">
            <a:alphaModFix/>
          </a:blip>
          <a:srcRect b="6515" l="10096" r="51305" t="67708"/>
          <a:stretch/>
        </p:blipFill>
        <p:spPr>
          <a:xfrm rot="1246669">
            <a:off x="4151651" y="4875874"/>
            <a:ext cx="1310424" cy="1169848"/>
          </a:xfrm>
          <a:prstGeom prst="rect">
            <a:avLst/>
          </a:prstGeom>
          <a:noFill/>
          <a:ln>
            <a:noFill/>
          </a:ln>
        </p:spPr>
      </p:pic>
      <p:pic>
        <p:nvPicPr>
          <p:cNvPr id="128" name="Google Shape;128;p3"/>
          <p:cNvPicPr preferRelativeResize="0"/>
          <p:nvPr/>
        </p:nvPicPr>
        <p:blipFill rotWithShape="1">
          <a:blip r:embed="rId4">
            <a:alphaModFix/>
          </a:blip>
          <a:srcRect b="67593" l="9344" r="50855" t="4552"/>
          <a:stretch/>
        </p:blipFill>
        <p:spPr>
          <a:xfrm rot="-1410741">
            <a:off x="2719545" y="5322766"/>
            <a:ext cx="1295337" cy="1211867"/>
          </a:xfrm>
          <a:prstGeom prst="rect">
            <a:avLst/>
          </a:prstGeom>
          <a:noFill/>
          <a:ln>
            <a:noFill/>
          </a:ln>
        </p:spPr>
      </p:pic>
      <p:pic>
        <p:nvPicPr>
          <p:cNvPr id="129" name="Google Shape;129;p3"/>
          <p:cNvPicPr preferRelativeResize="0"/>
          <p:nvPr/>
        </p:nvPicPr>
        <p:blipFill rotWithShape="1">
          <a:blip r:embed="rId4">
            <a:alphaModFix/>
          </a:blip>
          <a:srcRect b="67869" l="52464" r="11051" t="4552"/>
          <a:stretch/>
        </p:blipFill>
        <p:spPr>
          <a:xfrm rot="1849919">
            <a:off x="7327128" y="5101212"/>
            <a:ext cx="1163522" cy="1175673"/>
          </a:xfrm>
          <a:prstGeom prst="rect">
            <a:avLst/>
          </a:prstGeom>
          <a:noFill/>
          <a:ln>
            <a:noFill/>
          </a:ln>
        </p:spPr>
      </p:pic>
      <p:pic>
        <p:nvPicPr>
          <p:cNvPr id="130" name="Google Shape;130;p3"/>
          <p:cNvPicPr preferRelativeResize="0"/>
          <p:nvPr/>
        </p:nvPicPr>
        <p:blipFill rotWithShape="1">
          <a:blip r:embed="rId4">
            <a:alphaModFix/>
          </a:blip>
          <a:srcRect b="4906" l="52851" r="11329" t="66312"/>
          <a:stretch/>
        </p:blipFill>
        <p:spPr>
          <a:xfrm rot="-1312410">
            <a:off x="5659312" y="5365563"/>
            <a:ext cx="1221552" cy="1312125"/>
          </a:xfrm>
          <a:prstGeom prst="rect">
            <a:avLst/>
          </a:prstGeom>
          <a:noFill/>
          <a:ln>
            <a:noFill/>
          </a:ln>
        </p:spPr>
      </p:pic>
      <p:sp>
        <p:nvSpPr>
          <p:cNvPr id="131" name="Google Shape;131;p3"/>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300"/>
                                        <p:tgtEl>
                                          <p:spTgt spid="128"/>
                                        </p:tgtEl>
                                      </p:cBhvr>
                                    </p:animEffect>
                                  </p:childTnLst>
                                </p:cTn>
                              </p:par>
                            </p:childTnLst>
                          </p:cTn>
                        </p:par>
                        <p:par>
                          <p:cTn fill="hold">
                            <p:stCondLst>
                              <p:cond delay="1300"/>
                            </p:stCondLst>
                            <p:childTnLst>
                              <p:par>
                                <p:cTn fill="hold" nodeType="after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par>
                          <p:cTn fill="hold">
                            <p:stCondLst>
                              <p:cond delay="1800"/>
                            </p:stCondLst>
                            <p:childTnLst>
                              <p:par>
                                <p:cTn fill="hold" nodeType="after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300"/>
                                        <p:tgtEl>
                                          <p:spTgt spid="130"/>
                                        </p:tgtEl>
                                      </p:cBhvr>
                                    </p:animEffect>
                                  </p:childTnLst>
                                </p:cTn>
                              </p:par>
                            </p:childTnLst>
                          </p:cTn>
                        </p:par>
                        <p:par>
                          <p:cTn fill="hold">
                            <p:stCondLst>
                              <p:cond delay="2100"/>
                            </p:stCondLst>
                            <p:childTnLst>
                              <p:par>
                                <p:cTn fill="hold" nodeType="after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300"/>
                                        <p:tgtEl>
                                          <p:spTgt spid="1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2CC"/>
        </a:solidFill>
      </p:bgPr>
    </p:bg>
    <p:spTree>
      <p:nvGrpSpPr>
        <p:cNvPr id="532" name="Shape 532"/>
        <p:cNvGrpSpPr/>
        <p:nvPr/>
      </p:nvGrpSpPr>
      <p:grpSpPr>
        <a:xfrm>
          <a:off x="0" y="0"/>
          <a:ext cx="0" cy="0"/>
          <a:chOff x="0" y="0"/>
          <a:chExt cx="0" cy="0"/>
        </a:xfrm>
      </p:grpSpPr>
      <p:sp>
        <p:nvSpPr>
          <p:cNvPr id="533" name="Google Shape;533;g1a4966238b3_0_190"/>
          <p:cNvSpPr/>
          <p:nvPr/>
        </p:nvSpPr>
        <p:spPr>
          <a:xfrm>
            <a:off x="7012950" y="-430175"/>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g1a4966238b3_0_190"/>
          <p:cNvSpPr/>
          <p:nvPr/>
        </p:nvSpPr>
        <p:spPr>
          <a:xfrm>
            <a:off x="-446950" y="-332225"/>
            <a:ext cx="1786500" cy="1700700"/>
          </a:xfrm>
          <a:prstGeom prst="ellipse">
            <a:avLst/>
          </a:prstGeom>
          <a:solidFill>
            <a:srgbClr val="FC7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5" name="Google Shape;535;g1a4966238b3_0_190"/>
          <p:cNvSpPr/>
          <p:nvPr/>
        </p:nvSpPr>
        <p:spPr>
          <a:xfrm>
            <a:off x="-299675" y="552442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36" name="Google Shape;536;g1a4966238b3_0_190"/>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g1a4966238b3_0_190"/>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38" name="Google Shape;538;g1a4966238b3_0_190"/>
          <p:cNvGraphicFramePr/>
          <p:nvPr/>
        </p:nvGraphicFramePr>
        <p:xfrm>
          <a:off x="952500" y="1333575"/>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合約4:</a:t>
                      </a:r>
                      <a:r>
                        <a:rPr lang="zh-TW" sz="2800">
                          <a:solidFill>
                            <a:schemeClr val="lt1"/>
                          </a:solidFill>
                        </a:rPr>
                        <a:t>計算訂單總金額</a:t>
                      </a:r>
                      <a:r>
                        <a:rPr lang="zh-TW" sz="2800">
                          <a:solidFill>
                            <a:schemeClr val="lt1"/>
                          </a:solidFill>
                        </a:rPr>
                        <a:t>()</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a:t>
                      </a:r>
                      <a:r>
                        <a:rPr lang="zh-TW" sz="2800">
                          <a:solidFill>
                            <a:schemeClr val="dk1"/>
                          </a:solidFill>
                        </a:rPr>
                        <a:t>countSum()</a:t>
                      </a:r>
                      <a:endParaRPr sz="2800">
                        <a:solidFill>
                          <a:schemeClr val="dk1"/>
                        </a:solidFill>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500">
                          <a:solidFill>
                            <a:schemeClr val="dk1"/>
                          </a:solidFill>
                        </a:rPr>
                        <a:t>結帳</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客人用餐完畢，Record 裡 doneMark 及 takenMark的欄位皆為true (代表餐點均安全抵達顧客對應桌號)。</a:t>
                      </a:r>
                      <a:endParaRPr sz="25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lang="zh-TW" sz="2800">
                          <a:solidFill>
                            <a:schemeClr val="dk1"/>
                          </a:solidFill>
                        </a:rPr>
                        <a:t>後置條件:</a:t>
                      </a:r>
                      <a:r>
                        <a:rPr lang="zh-TW" sz="2500">
                          <a:solidFill>
                            <a:schemeClr val="dk1"/>
                          </a:solidFill>
                        </a:rPr>
                        <a:t>確認結帳金額符合，收取費用並將Record裡複製資料到 total 的資料表。</a:t>
                      </a:r>
                      <a:endParaRPr sz="2500">
                        <a:solidFill>
                          <a:schemeClr val="dk1"/>
                        </a:solidFill>
                      </a:endParaRPr>
                    </a:p>
                  </a:txBody>
                  <a:tcPr marT="91425" marB="91425" marR="91425" marL="91425">
                    <a:solidFill>
                      <a:schemeClr val="lt1"/>
                    </a:solidFill>
                  </a:tcPr>
                </a:tc>
              </a:tr>
            </a:tbl>
          </a:graphicData>
        </a:graphic>
      </p:graphicFrame>
      <p:sp>
        <p:nvSpPr>
          <p:cNvPr id="539" name="Google Shape;539;g1a4966238b3_0_190"/>
          <p:cNvSpPr txBox="1"/>
          <p:nvPr/>
        </p:nvSpPr>
        <p:spPr>
          <a:xfrm>
            <a:off x="2744125" y="5524425"/>
            <a:ext cx="3557100" cy="661800"/>
          </a:xfrm>
          <a:prstGeom prst="rect">
            <a:avLst/>
          </a:prstGeom>
          <a:noFill/>
          <a:ln>
            <a:noFill/>
          </a:ln>
        </p:spPr>
        <p:txBody>
          <a:bodyPr anchorCtr="0" anchor="t" bIns="91425" lIns="91425" spcFirstLastPara="1" rIns="91425" wrap="square" tIns="91425">
            <a:spAutoFit/>
          </a:bodyPr>
          <a:lstStyle/>
          <a:p>
            <a:pPr indent="-425450" lvl="0" marL="457200" rtl="0" algn="l">
              <a:spcBef>
                <a:spcPts val="0"/>
              </a:spcBef>
              <a:spcAft>
                <a:spcPts val="0"/>
              </a:spcAft>
              <a:buSzPts val="3100"/>
              <a:buFont typeface="Calibri"/>
              <a:buChar char="★"/>
            </a:pPr>
            <a:r>
              <a:rPr lang="zh-TW" sz="3100">
                <a:latin typeface="Calibri"/>
                <a:ea typeface="Calibri"/>
                <a:cs typeface="Calibri"/>
                <a:sym typeface="Calibri"/>
              </a:rPr>
              <a:t>合約:</a:t>
            </a:r>
            <a:r>
              <a:rPr lang="zh-TW" sz="3100">
                <a:latin typeface="Calibri"/>
                <a:ea typeface="Calibri"/>
                <a:cs typeface="Calibri"/>
                <a:sym typeface="Calibri"/>
              </a:rPr>
              <a:t>訂單總金額</a:t>
            </a:r>
            <a:endParaRPr sz="3100">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1a4966238b3_0_138"/>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1a4966238b3_0_138"/>
          <p:cNvSpPr txBox="1"/>
          <p:nvPr/>
        </p:nvSpPr>
        <p:spPr>
          <a:xfrm>
            <a:off x="318975" y="334250"/>
            <a:ext cx="4971600" cy="16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zh-TW" sz="4400" u="sng">
                <a:solidFill>
                  <a:schemeClr val="dk1"/>
                </a:solidFill>
              </a:rPr>
              <a:t>分析記帳</a:t>
            </a:r>
            <a:r>
              <a:rPr b="1" lang="zh-TW" sz="4400" u="sng">
                <a:solidFill>
                  <a:schemeClr val="dk1"/>
                </a:solidFill>
              </a:rPr>
              <a:t>使用案例</a:t>
            </a:r>
            <a:endParaRPr b="1" sz="4400" u="sng">
              <a:solidFill>
                <a:schemeClr val="dk1"/>
              </a:solidFill>
            </a:endParaRPr>
          </a:p>
          <a:p>
            <a:pPr indent="0" lvl="0" marL="0" rtl="0" algn="l">
              <a:lnSpc>
                <a:spcPct val="115000"/>
              </a:lnSpc>
              <a:spcBef>
                <a:spcPts val="0"/>
              </a:spcBef>
              <a:spcAft>
                <a:spcPts val="0"/>
              </a:spcAft>
              <a:buNone/>
            </a:pPr>
            <a:r>
              <a:rPr b="1" lang="zh-TW" sz="4400" u="sng">
                <a:solidFill>
                  <a:schemeClr val="dk1"/>
                </a:solidFill>
              </a:rPr>
              <a:t>系統循序圖</a:t>
            </a:r>
            <a:endParaRPr b="1" sz="4400" u="sng">
              <a:solidFill>
                <a:schemeClr val="dk1"/>
              </a:solidFill>
            </a:endParaRPr>
          </a:p>
        </p:txBody>
      </p:sp>
      <p:pic>
        <p:nvPicPr>
          <p:cNvPr id="546" name="Google Shape;546;g1a4966238b3_0_138"/>
          <p:cNvPicPr preferRelativeResize="0"/>
          <p:nvPr/>
        </p:nvPicPr>
        <p:blipFill rotWithShape="1">
          <a:blip r:embed="rId3">
            <a:alphaModFix/>
          </a:blip>
          <a:srcRect b="0" l="5816" r="6717" t="2723"/>
          <a:stretch/>
        </p:blipFill>
        <p:spPr>
          <a:xfrm>
            <a:off x="3259850" y="1221750"/>
            <a:ext cx="5407749" cy="4725676"/>
          </a:xfrm>
          <a:prstGeom prst="rect">
            <a:avLst/>
          </a:prstGeom>
          <a:noFill/>
          <a:ln>
            <a:noFill/>
          </a:ln>
        </p:spPr>
      </p:pic>
      <p:pic>
        <p:nvPicPr>
          <p:cNvPr id="547" name="Google Shape;547;g1a4966238b3_0_138"/>
          <p:cNvPicPr preferRelativeResize="0"/>
          <p:nvPr/>
        </p:nvPicPr>
        <p:blipFill>
          <a:blip r:embed="rId4">
            <a:alphaModFix/>
          </a:blip>
          <a:stretch>
            <a:fillRect/>
          </a:stretch>
        </p:blipFill>
        <p:spPr>
          <a:xfrm>
            <a:off x="6521525" y="3767252"/>
            <a:ext cx="320600" cy="309150"/>
          </a:xfrm>
          <a:prstGeom prst="rect">
            <a:avLst/>
          </a:prstGeom>
          <a:noFill/>
          <a:ln>
            <a:noFill/>
          </a:ln>
        </p:spPr>
      </p:pic>
      <p:pic>
        <p:nvPicPr>
          <p:cNvPr id="548" name="Google Shape;548;g1a4966238b3_0_138"/>
          <p:cNvPicPr preferRelativeResize="0"/>
          <p:nvPr/>
        </p:nvPicPr>
        <p:blipFill>
          <a:blip r:embed="rId4">
            <a:alphaModFix/>
          </a:blip>
          <a:stretch>
            <a:fillRect/>
          </a:stretch>
        </p:blipFill>
        <p:spPr>
          <a:xfrm>
            <a:off x="6465625" y="2953000"/>
            <a:ext cx="354950" cy="309150"/>
          </a:xfrm>
          <a:prstGeom prst="rect">
            <a:avLst/>
          </a:prstGeom>
          <a:noFill/>
          <a:ln>
            <a:noFill/>
          </a:ln>
        </p:spPr>
      </p:pic>
      <p:pic>
        <p:nvPicPr>
          <p:cNvPr id="549" name="Google Shape;549;g1a4966238b3_0_138"/>
          <p:cNvPicPr preferRelativeResize="0"/>
          <p:nvPr/>
        </p:nvPicPr>
        <p:blipFill>
          <a:blip r:embed="rId5">
            <a:alphaModFix/>
          </a:blip>
          <a:stretch>
            <a:fillRect/>
          </a:stretch>
        </p:blipFill>
        <p:spPr>
          <a:xfrm>
            <a:off x="6277450" y="2307701"/>
            <a:ext cx="188175" cy="309150"/>
          </a:xfrm>
          <a:prstGeom prst="rect">
            <a:avLst/>
          </a:prstGeom>
          <a:noFill/>
          <a:ln>
            <a:noFill/>
          </a:ln>
        </p:spPr>
      </p:pic>
      <p:pic>
        <p:nvPicPr>
          <p:cNvPr id="550" name="Google Shape;550;g1a4966238b3_0_138"/>
          <p:cNvPicPr preferRelativeResize="0"/>
          <p:nvPr/>
        </p:nvPicPr>
        <p:blipFill>
          <a:blip r:embed="rId4">
            <a:alphaModFix/>
          </a:blip>
          <a:stretch>
            <a:fillRect/>
          </a:stretch>
        </p:blipFill>
        <p:spPr>
          <a:xfrm>
            <a:off x="6410200" y="5491175"/>
            <a:ext cx="354950" cy="309150"/>
          </a:xfrm>
          <a:prstGeom prst="rect">
            <a:avLst/>
          </a:prstGeom>
          <a:noFill/>
          <a:ln>
            <a:noFill/>
          </a:ln>
        </p:spPr>
      </p:pic>
      <p:pic>
        <p:nvPicPr>
          <p:cNvPr id="551" name="Google Shape;551;g1a4966238b3_0_138"/>
          <p:cNvPicPr preferRelativeResize="0"/>
          <p:nvPr/>
        </p:nvPicPr>
        <p:blipFill>
          <a:blip r:embed="rId5">
            <a:alphaModFix/>
          </a:blip>
          <a:stretch>
            <a:fillRect/>
          </a:stretch>
        </p:blipFill>
        <p:spPr>
          <a:xfrm>
            <a:off x="6587738" y="5028726"/>
            <a:ext cx="188175" cy="309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BB5"/>
        </a:solidFill>
      </p:bgPr>
    </p:bg>
    <p:spTree>
      <p:nvGrpSpPr>
        <p:cNvPr id="555" name="Shape 555"/>
        <p:cNvGrpSpPr/>
        <p:nvPr/>
      </p:nvGrpSpPr>
      <p:grpSpPr>
        <a:xfrm>
          <a:off x="0" y="0"/>
          <a:ext cx="0" cy="0"/>
          <a:chOff x="0" y="0"/>
          <a:chExt cx="0" cy="0"/>
        </a:xfrm>
      </p:grpSpPr>
      <p:sp>
        <p:nvSpPr>
          <p:cNvPr id="556" name="Google Shape;556;g1a4966238b3_0_205"/>
          <p:cNvSpPr/>
          <p:nvPr/>
        </p:nvSpPr>
        <p:spPr>
          <a:xfrm>
            <a:off x="7012950" y="-430175"/>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a4966238b3_0_205"/>
          <p:cNvSpPr/>
          <p:nvPr/>
        </p:nvSpPr>
        <p:spPr>
          <a:xfrm>
            <a:off x="-446950" y="-332225"/>
            <a:ext cx="1786500" cy="1700700"/>
          </a:xfrm>
          <a:prstGeom prst="ellipse">
            <a:avLst/>
          </a:prstGeom>
          <a:solidFill>
            <a:srgbClr val="FC7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8" name="Google Shape;558;g1a4966238b3_0_205"/>
          <p:cNvSpPr/>
          <p:nvPr/>
        </p:nvSpPr>
        <p:spPr>
          <a:xfrm>
            <a:off x="-299675" y="552442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9" name="Google Shape;559;g1a4966238b3_0_205"/>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a4966238b3_0_205"/>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aphicFrame>
        <p:nvGraphicFramePr>
          <p:cNvPr id="561" name="Google Shape;561;g1a4966238b3_0_205"/>
          <p:cNvGraphicFramePr/>
          <p:nvPr/>
        </p:nvGraphicFramePr>
        <p:xfrm>
          <a:off x="952500" y="1587150"/>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合約5:</a:t>
                      </a:r>
                      <a:r>
                        <a:rPr lang="zh-TW" sz="2800">
                          <a:solidFill>
                            <a:schemeClr val="lt1"/>
                          </a:solidFill>
                        </a:rPr>
                        <a:t>登入帳號密碼</a:t>
                      </a:r>
                      <a:r>
                        <a:rPr lang="zh-TW" sz="2800">
                          <a:solidFill>
                            <a:schemeClr val="lt1"/>
                          </a:solidFill>
                        </a:rPr>
                        <a:t>()</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a:t>
                      </a:r>
                      <a:r>
                        <a:rPr lang="zh-TW" sz="2800">
                          <a:solidFill>
                            <a:schemeClr val="dk1"/>
                          </a:solidFill>
                        </a:rPr>
                        <a:t>login(username,password)</a:t>
                      </a:r>
                      <a:endParaRPr sz="2800">
                        <a:solidFill>
                          <a:schemeClr val="dk1"/>
                        </a:solidFill>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500">
                          <a:solidFill>
                            <a:schemeClr val="dk1"/>
                          </a:solidFill>
                        </a:rPr>
                        <a:t>分析記帳</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username 及 password 存在且登入帳號、密碼正確。</a:t>
                      </a:r>
                      <a:endParaRPr sz="25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lang="zh-TW" sz="2800">
                          <a:solidFill>
                            <a:schemeClr val="dk1"/>
                          </a:solidFill>
                        </a:rPr>
                        <a:t>後置條件:</a:t>
                      </a:r>
                      <a:r>
                        <a:rPr lang="zh-TW" sz="2500">
                          <a:solidFill>
                            <a:schemeClr val="dk1"/>
                          </a:solidFill>
                        </a:rPr>
                        <a:t>顯示銷售紀錄頁面，提供老闆查詢。</a:t>
                      </a:r>
                      <a:endParaRPr sz="2500">
                        <a:solidFill>
                          <a:schemeClr val="dk1"/>
                        </a:solidFill>
                      </a:endParaRPr>
                    </a:p>
                  </a:txBody>
                  <a:tcPr marT="91425" marB="91425" marR="91425" marL="91425">
                    <a:solidFill>
                      <a:schemeClr val="lt1"/>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BB5"/>
        </a:solidFill>
      </p:bgPr>
    </p:bg>
    <p:spTree>
      <p:nvGrpSpPr>
        <p:cNvPr id="565" name="Shape 565"/>
        <p:cNvGrpSpPr/>
        <p:nvPr/>
      </p:nvGrpSpPr>
      <p:grpSpPr>
        <a:xfrm>
          <a:off x="0" y="0"/>
          <a:ext cx="0" cy="0"/>
          <a:chOff x="0" y="0"/>
          <a:chExt cx="0" cy="0"/>
        </a:xfrm>
      </p:grpSpPr>
      <p:graphicFrame>
        <p:nvGraphicFramePr>
          <p:cNvPr id="566" name="Google Shape;566;g1a4966238b3_0_235"/>
          <p:cNvGraphicFramePr/>
          <p:nvPr/>
        </p:nvGraphicFramePr>
        <p:xfrm>
          <a:off x="952500" y="1587150"/>
          <a:ext cx="3000000" cy="3000000"/>
        </p:xfrm>
        <a:graphic>
          <a:graphicData uri="http://schemas.openxmlformats.org/drawingml/2006/table">
            <a:tbl>
              <a:tblPr>
                <a:noFill/>
                <a:tableStyleId>{D7CAD53C-A248-474F-87ED-E93A5F331247}</a:tableStyleId>
              </a:tblPr>
              <a:tblGrid>
                <a:gridCol w="7239000"/>
              </a:tblGrid>
              <a:tr h="381000">
                <a:tc>
                  <a:txBody>
                    <a:bodyPr/>
                    <a:lstStyle/>
                    <a:p>
                      <a:pPr indent="0" lvl="0" marL="0" rtl="0" algn="ctr">
                        <a:spcBef>
                          <a:spcPts val="0"/>
                        </a:spcBef>
                        <a:spcAft>
                          <a:spcPts val="0"/>
                        </a:spcAft>
                        <a:buNone/>
                      </a:pPr>
                      <a:r>
                        <a:rPr lang="zh-TW" sz="2800">
                          <a:solidFill>
                            <a:schemeClr val="lt1"/>
                          </a:solidFill>
                        </a:rPr>
                        <a:t>合約6:</a:t>
                      </a:r>
                      <a:r>
                        <a:rPr lang="zh-TW" sz="2800">
                          <a:solidFill>
                            <a:schemeClr val="lt1"/>
                          </a:solidFill>
                        </a:rPr>
                        <a:t>查看銷售紀錄</a:t>
                      </a:r>
                      <a:r>
                        <a:rPr lang="zh-TW" sz="2800">
                          <a:solidFill>
                            <a:schemeClr val="lt1"/>
                          </a:solidFill>
                        </a:rPr>
                        <a:t>()</a:t>
                      </a:r>
                      <a:endParaRPr sz="2800">
                        <a:solidFill>
                          <a:schemeClr val="lt1"/>
                        </a:solidFill>
                      </a:endParaRPr>
                    </a:p>
                  </a:txBody>
                  <a:tcPr marT="91425" marB="91425" marR="91425" marL="91425" anchor="ctr">
                    <a:solidFill>
                      <a:schemeClr val="accent1"/>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操作：</a:t>
                      </a:r>
                      <a:r>
                        <a:rPr lang="zh-TW" sz="2800">
                          <a:solidFill>
                            <a:schemeClr val="dk1"/>
                          </a:solidFill>
                        </a:rPr>
                        <a:t>total()</a:t>
                      </a:r>
                      <a:endParaRPr sz="2800">
                        <a:solidFill>
                          <a:schemeClr val="dk1"/>
                        </a:solidFill>
                      </a:endParaRPr>
                    </a:p>
                  </a:txBody>
                  <a:tcPr marT="91425" marB="91425" marR="91425" marL="91425">
                    <a:solidFill>
                      <a:srgbClr val="9FC5E8"/>
                    </a:solidFill>
                  </a:tcPr>
                </a:tc>
              </a:tr>
              <a:tr h="381000">
                <a:tc>
                  <a:txBody>
                    <a:bodyPr/>
                    <a:lstStyle/>
                    <a:p>
                      <a:pPr indent="0" lvl="0" marL="0" rtl="0" algn="l">
                        <a:lnSpc>
                          <a:spcPct val="115000"/>
                        </a:lnSpc>
                        <a:spcBef>
                          <a:spcPts val="0"/>
                        </a:spcBef>
                        <a:spcAft>
                          <a:spcPts val="0"/>
                        </a:spcAft>
                        <a:buNone/>
                      </a:pPr>
                      <a:r>
                        <a:rPr lang="zh-TW" sz="2800">
                          <a:solidFill>
                            <a:schemeClr val="dk1"/>
                          </a:solidFill>
                        </a:rPr>
                        <a:t>交互參照：</a:t>
                      </a:r>
                      <a:r>
                        <a:rPr lang="zh-TW" sz="2500">
                          <a:solidFill>
                            <a:schemeClr val="dk1"/>
                          </a:solidFill>
                        </a:rPr>
                        <a:t>分析記帳</a:t>
                      </a:r>
                      <a:endParaRPr sz="1100"/>
                    </a:p>
                  </a:txBody>
                  <a:tcPr marT="91425" marB="91425" marR="91425" marL="91425">
                    <a:solidFill>
                      <a:schemeClr val="lt1"/>
                    </a:solidFill>
                  </a:tcPr>
                </a:tc>
              </a:tr>
              <a:tr h="381000">
                <a:tc>
                  <a:txBody>
                    <a:bodyPr/>
                    <a:lstStyle/>
                    <a:p>
                      <a:pPr indent="0" lvl="0" marL="0" marR="0" rtl="0" algn="l">
                        <a:lnSpc>
                          <a:spcPct val="100000"/>
                        </a:lnSpc>
                        <a:spcBef>
                          <a:spcPts val="0"/>
                        </a:spcBef>
                        <a:spcAft>
                          <a:spcPts val="0"/>
                        </a:spcAft>
                        <a:buNone/>
                      </a:pPr>
                      <a:r>
                        <a:rPr lang="zh-TW" sz="2800">
                          <a:solidFill>
                            <a:schemeClr val="dk1"/>
                          </a:solidFill>
                        </a:rPr>
                        <a:t>前置條件:</a:t>
                      </a:r>
                      <a:r>
                        <a:rPr lang="zh-TW" sz="2500">
                          <a:solidFill>
                            <a:schemeClr val="dk1"/>
                          </a:solidFill>
                        </a:rPr>
                        <a:t>total 資料表裡有資料且登入者為合法帳戶。</a:t>
                      </a:r>
                      <a:endParaRPr sz="2500">
                        <a:solidFill>
                          <a:schemeClr val="dk1"/>
                        </a:solidFill>
                      </a:endParaRPr>
                    </a:p>
                  </a:txBody>
                  <a:tcPr marT="91425" marB="91425" marR="91425" marL="91425">
                    <a:solidFill>
                      <a:srgbClr val="9FC5E8"/>
                    </a:solidFill>
                  </a:tcPr>
                </a:tc>
              </a:tr>
              <a:tr h="381000">
                <a:tc>
                  <a:txBody>
                    <a:bodyPr/>
                    <a:lstStyle/>
                    <a:p>
                      <a:pPr indent="0" lvl="0" marL="0" rtl="0" algn="l">
                        <a:spcBef>
                          <a:spcPts val="0"/>
                        </a:spcBef>
                        <a:spcAft>
                          <a:spcPts val="0"/>
                        </a:spcAft>
                        <a:buNone/>
                      </a:pPr>
                      <a:r>
                        <a:rPr lang="zh-TW" sz="2800">
                          <a:solidFill>
                            <a:schemeClr val="dk1"/>
                          </a:solidFill>
                        </a:rPr>
                        <a:t>後置條件:</a:t>
                      </a:r>
                      <a:r>
                        <a:rPr lang="zh-TW" sz="2500">
                          <a:solidFill>
                            <a:schemeClr val="dk1"/>
                          </a:solidFill>
                        </a:rPr>
                        <a:t>顯示所有銷售量及營利紀錄。</a:t>
                      </a:r>
                      <a:endParaRPr sz="2500">
                        <a:solidFill>
                          <a:schemeClr val="dk1"/>
                        </a:solidFill>
                      </a:endParaRPr>
                    </a:p>
                  </a:txBody>
                  <a:tcPr marT="91425" marB="91425" marR="91425" marL="91425">
                    <a:solidFill>
                      <a:schemeClr val="lt1"/>
                    </a:solidFill>
                  </a:tcPr>
                </a:tc>
              </a:tr>
            </a:tbl>
          </a:graphicData>
        </a:graphic>
      </p:graphicFrame>
      <p:sp>
        <p:nvSpPr>
          <p:cNvPr id="567" name="Google Shape;567;g1a4966238b3_0_235"/>
          <p:cNvSpPr/>
          <p:nvPr/>
        </p:nvSpPr>
        <p:spPr>
          <a:xfrm>
            <a:off x="7012950" y="-430175"/>
            <a:ext cx="1786500" cy="1700700"/>
          </a:xfrm>
          <a:prstGeom prst="ellipse">
            <a:avLst/>
          </a:prstGeom>
          <a:solidFill>
            <a:srgbClr val="91CE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1a4966238b3_0_235"/>
          <p:cNvSpPr/>
          <p:nvPr/>
        </p:nvSpPr>
        <p:spPr>
          <a:xfrm>
            <a:off x="-446950" y="-332225"/>
            <a:ext cx="1786500" cy="1700700"/>
          </a:xfrm>
          <a:prstGeom prst="ellipse">
            <a:avLst/>
          </a:prstGeom>
          <a:solidFill>
            <a:srgbClr val="FC744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69" name="Google Shape;569;g1a4966238b3_0_235"/>
          <p:cNvSpPr/>
          <p:nvPr/>
        </p:nvSpPr>
        <p:spPr>
          <a:xfrm>
            <a:off x="-299675" y="5524425"/>
            <a:ext cx="1786500" cy="1700700"/>
          </a:xfrm>
          <a:prstGeom prst="ellipse">
            <a:avLst/>
          </a:prstGeom>
          <a:solidFill>
            <a:srgbClr val="B9DC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70" name="Google Shape;570;g1a4966238b3_0_235"/>
          <p:cNvSpPr/>
          <p:nvPr/>
        </p:nvSpPr>
        <p:spPr>
          <a:xfrm>
            <a:off x="8191500" y="4884425"/>
            <a:ext cx="1786500" cy="17007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a4966238b3_0_235"/>
          <p:cNvSpPr/>
          <p:nvPr/>
        </p:nvSpPr>
        <p:spPr>
          <a:xfrm>
            <a:off x="0"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BB5"/>
        </a:solidFill>
      </p:bgPr>
    </p:bg>
    <p:spTree>
      <p:nvGrpSpPr>
        <p:cNvPr id="575" name="Shape 575"/>
        <p:cNvGrpSpPr/>
        <p:nvPr/>
      </p:nvGrpSpPr>
      <p:grpSpPr>
        <a:xfrm>
          <a:off x="0" y="0"/>
          <a:ext cx="0" cy="0"/>
          <a:chOff x="0" y="0"/>
          <a:chExt cx="0" cy="0"/>
        </a:xfrm>
      </p:grpSpPr>
      <p:sp>
        <p:nvSpPr>
          <p:cNvPr id="576" name="Google Shape;576;p9"/>
          <p:cNvSpPr txBox="1"/>
          <p:nvPr>
            <p:ph type="title"/>
          </p:nvPr>
        </p:nvSpPr>
        <p:spPr>
          <a:xfrm>
            <a:off x="670825" y="800500"/>
            <a:ext cx="36744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資料來源</a:t>
            </a:r>
            <a:endParaRPr sz="5400"/>
          </a:p>
        </p:txBody>
      </p:sp>
      <p:sp>
        <p:nvSpPr>
          <p:cNvPr id="577" name="Google Shape;577;p9"/>
          <p:cNvSpPr/>
          <p:nvPr/>
        </p:nvSpPr>
        <p:spPr>
          <a:xfrm>
            <a:off x="1068760" y="2163128"/>
            <a:ext cx="77049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圖片來源:</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https://zh.pngtree.com/</a:t>
            </a:r>
            <a:endParaRPr b="0" i="0" sz="1800" u="none" cap="none" strike="noStrike">
              <a:solidFill>
                <a:schemeClr val="dk1"/>
              </a:solidFill>
              <a:latin typeface="Calibri"/>
              <a:ea typeface="Calibri"/>
              <a:cs typeface="Calibri"/>
              <a:sym typeface="Calibri"/>
            </a:endParaRPr>
          </a:p>
        </p:txBody>
      </p:sp>
      <p:sp>
        <p:nvSpPr>
          <p:cNvPr id="578" name="Google Shape;578;p9"/>
          <p:cNvSpPr txBox="1"/>
          <p:nvPr/>
        </p:nvSpPr>
        <p:spPr>
          <a:xfrm>
            <a:off x="1068750" y="3132675"/>
            <a:ext cx="5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lang="zh-TW" sz="1800">
                <a:solidFill>
                  <a:schemeClr val="dk1"/>
                </a:solidFill>
                <a:latin typeface="Calibri"/>
                <a:ea typeface="Calibri"/>
                <a:cs typeface="Calibri"/>
                <a:sym typeface="Calibri"/>
              </a:rPr>
              <a:t>繪</a:t>
            </a:r>
            <a:r>
              <a:rPr b="0" i="0" lang="zh-TW" sz="1800" u="none" cap="none" strike="noStrike">
                <a:solidFill>
                  <a:schemeClr val="dk1"/>
                </a:solidFill>
                <a:latin typeface="Calibri"/>
                <a:ea typeface="Calibri"/>
                <a:cs typeface="Calibri"/>
                <a:sym typeface="Calibri"/>
              </a:rPr>
              <a:t>圖</a:t>
            </a:r>
            <a:r>
              <a:rPr lang="zh-TW" sz="1800">
                <a:solidFill>
                  <a:schemeClr val="dk1"/>
                </a:solidFill>
                <a:latin typeface="Calibri"/>
                <a:ea typeface="Calibri"/>
                <a:cs typeface="Calibri"/>
                <a:sym typeface="Calibri"/>
              </a:rPr>
              <a:t>工具</a:t>
            </a:r>
            <a:r>
              <a:rPr b="0" i="0" lang="zh-TW" sz="1800" u="none" cap="none" strike="noStrike">
                <a:solidFill>
                  <a:schemeClr val="dk1"/>
                </a:solidFill>
                <a:latin typeface="Calibri"/>
                <a:ea typeface="Calibri"/>
                <a:cs typeface="Calibri"/>
                <a:sym typeface="Calibri"/>
              </a:rPr>
              <a:t>:</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zh-TW" sz="1800" u="none" cap="none" strike="noStrike">
                <a:solidFill>
                  <a:schemeClr val="dk1"/>
                </a:solidFill>
                <a:latin typeface="Calibri"/>
                <a:ea typeface="Calibri"/>
                <a:cs typeface="Calibri"/>
                <a:sym typeface="Calibri"/>
              </a:rPr>
              <a:t>https://online.visual-paradigm.com/drive/#diagramlist:proj=0&amp;dashboard</a:t>
            </a:r>
            <a:endParaRPr b="0" i="0" sz="1400" u="none" cap="none" strike="noStrike">
              <a:solidFill>
                <a:srgbClr val="000000"/>
              </a:solidFill>
              <a:latin typeface="Arial"/>
              <a:ea typeface="Arial"/>
              <a:cs typeface="Arial"/>
              <a:sym typeface="Arial"/>
            </a:endParaRPr>
          </a:p>
        </p:txBody>
      </p:sp>
      <p:sp>
        <p:nvSpPr>
          <p:cNvPr id="579" name="Google Shape;579;p9"/>
          <p:cNvSpPr/>
          <p:nvPr/>
        </p:nvSpPr>
        <p:spPr>
          <a:xfrm>
            <a:off x="0" y="0"/>
            <a:ext cx="9144000" cy="6801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9"/>
          <p:cNvSpPr/>
          <p:nvPr/>
        </p:nvSpPr>
        <p:spPr>
          <a:xfrm flipH="1" rot="-5400000">
            <a:off x="7528207" y="795605"/>
            <a:ext cx="1775400" cy="1456200"/>
          </a:xfrm>
          <a:prstGeom prst="rtTriangle">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9"/>
          <p:cNvSpPr/>
          <p:nvPr/>
        </p:nvSpPr>
        <p:spPr>
          <a:xfrm>
            <a:off x="7056850" y="345775"/>
            <a:ext cx="969300" cy="646200"/>
          </a:xfrm>
          <a:prstGeom prst="triangle">
            <a:avLst>
              <a:gd fmla="val 47991" name="adj"/>
            </a:avLst>
          </a:pr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9"/>
          <p:cNvSpPr/>
          <p:nvPr/>
        </p:nvSpPr>
        <p:spPr>
          <a:xfrm rot="10800000">
            <a:off x="6761252" y="680092"/>
            <a:ext cx="525300" cy="315600"/>
          </a:xfrm>
          <a:prstGeom prst="triangle">
            <a:avLst>
              <a:gd fmla="val 45136" name="adj"/>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9"/>
          <p:cNvSpPr/>
          <p:nvPr/>
        </p:nvSpPr>
        <p:spPr>
          <a:xfrm>
            <a:off x="0" y="5970500"/>
            <a:ext cx="9144000" cy="887700"/>
          </a:xfrm>
          <a:prstGeom prst="rect">
            <a:avLst/>
          </a:prstGeom>
          <a:solidFill>
            <a:srgbClr val="F1C23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
          <p:cNvSpPr/>
          <p:nvPr/>
        </p:nvSpPr>
        <p:spPr>
          <a:xfrm flipH="1" rot="5400000">
            <a:off x="235946" y="3519643"/>
            <a:ext cx="2214900" cy="2686800"/>
          </a:xfrm>
          <a:prstGeom prst="rtTriangle">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9"/>
          <p:cNvSpPr/>
          <p:nvPr/>
        </p:nvSpPr>
        <p:spPr>
          <a:xfrm rot="10800000">
            <a:off x="2195300" y="5576600"/>
            <a:ext cx="1796400" cy="756000"/>
          </a:xfrm>
          <a:prstGeom prst="triangle">
            <a:avLst>
              <a:gd fmla="val 49795" name="adj"/>
            </a:avLst>
          </a:prstGeom>
          <a:solidFill>
            <a:srgbClr val="E691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9"/>
          <p:cNvSpPr/>
          <p:nvPr/>
        </p:nvSpPr>
        <p:spPr>
          <a:xfrm>
            <a:off x="3533549" y="5576535"/>
            <a:ext cx="969300" cy="393900"/>
          </a:xfrm>
          <a:prstGeom prst="triangle">
            <a:avLst>
              <a:gd fmla="val 50000" name="adj"/>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9"/>
          <p:cNvSpPr/>
          <p:nvPr/>
        </p:nvSpPr>
        <p:spPr>
          <a:xfrm flipH="1" rot="10800000">
            <a:off x="0" y="658050"/>
            <a:ext cx="910500" cy="1731300"/>
          </a:xfrm>
          <a:prstGeom prst="rtTriangle">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a:p>
        </p:txBody>
      </p:sp>
      <p:sp>
        <p:nvSpPr>
          <p:cNvPr id="588" name="Google Shape;588;p9"/>
          <p:cNvSpPr/>
          <p:nvPr/>
        </p:nvSpPr>
        <p:spPr>
          <a:xfrm flipH="1">
            <a:off x="8233500" y="4239125"/>
            <a:ext cx="910500" cy="1731300"/>
          </a:xfrm>
          <a:prstGeom prst="rtTriangle">
            <a:avLst/>
          </a:prstGeom>
          <a:solidFill>
            <a:srgbClr val="F6B26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
          <p:cNvSpPr/>
          <p:nvPr/>
        </p:nvSpPr>
        <p:spPr>
          <a:xfrm>
            <a:off x="924100" y="4739600"/>
            <a:ext cx="6680700" cy="1762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
          <p:cNvSpPr/>
          <p:nvPr/>
        </p:nvSpPr>
        <p:spPr>
          <a:xfrm>
            <a:off x="924100" y="1611450"/>
            <a:ext cx="7190400" cy="29856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4"/>
          <p:cNvSpPr/>
          <p:nvPr/>
        </p:nvSpPr>
        <p:spPr>
          <a:xfrm>
            <a:off x="674825" y="924850"/>
            <a:ext cx="7903800" cy="4617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4"/>
          <p:cNvSpPr txBox="1"/>
          <p:nvPr>
            <p:ph type="title"/>
          </p:nvPr>
        </p:nvSpPr>
        <p:spPr>
          <a:xfrm>
            <a:off x="762000" y="325900"/>
            <a:ext cx="82296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利 害 關 係 人 訪 談 紀 錄</a:t>
            </a:r>
            <a:endParaRPr sz="5400"/>
          </a:p>
        </p:txBody>
      </p:sp>
      <p:pic>
        <p:nvPicPr>
          <p:cNvPr id="141" name="Google Shape;141;p4"/>
          <p:cNvPicPr preferRelativeResize="0"/>
          <p:nvPr/>
        </p:nvPicPr>
        <p:blipFill rotWithShape="1">
          <a:blip r:embed="rId3">
            <a:alphaModFix/>
          </a:blip>
          <a:srcRect b="9420" l="10093" r="17241" t="16793"/>
          <a:stretch/>
        </p:blipFill>
        <p:spPr>
          <a:xfrm>
            <a:off x="6804248" y="4597112"/>
            <a:ext cx="2218626" cy="2252864"/>
          </a:xfrm>
          <a:prstGeom prst="rect">
            <a:avLst/>
          </a:prstGeom>
          <a:noFill/>
          <a:ln>
            <a:noFill/>
          </a:ln>
        </p:spPr>
      </p:pic>
      <p:sp>
        <p:nvSpPr>
          <p:cNvPr id="142" name="Google Shape;142;p4"/>
          <p:cNvSpPr/>
          <p:nvPr/>
        </p:nvSpPr>
        <p:spPr>
          <a:xfrm>
            <a:off x="1149152" y="1700808"/>
            <a:ext cx="78489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Microsoft JhengHei"/>
                <a:ea typeface="Microsoft JhengHei"/>
                <a:cs typeface="Microsoft JhengHei"/>
                <a:sym typeface="Microsoft JhengHei"/>
              </a:rPr>
              <a:t>客人甲 : </a:t>
            </a:r>
            <a:r>
              <a:rPr b="1" i="0" lang="zh-TW" sz="1800" u="none" cap="none" strike="noStrike">
                <a:solidFill>
                  <a:srgbClr val="366092"/>
                </a:solidFill>
                <a:latin typeface="Microsoft JhengHei"/>
                <a:ea typeface="Microsoft JhengHei"/>
                <a:cs typeface="Microsoft JhengHei"/>
                <a:sym typeface="Microsoft JhengHei"/>
              </a:rPr>
              <a:t>能夠及時送上冰品並且商品數量、口味正確</a:t>
            </a:r>
            <a:br>
              <a:rPr b="1" i="0" lang="zh-TW" sz="1800" u="none" cap="none" strike="noStrike">
                <a:solidFill>
                  <a:srgbClr val="366092"/>
                </a:solidFill>
                <a:latin typeface="Microsoft JhengHei"/>
                <a:ea typeface="Microsoft JhengHei"/>
                <a:cs typeface="Microsoft JhengHei"/>
                <a:sym typeface="Microsoft JhengHei"/>
              </a:rPr>
            </a:br>
            <a:r>
              <a:rPr b="1" i="0" lang="zh-TW" sz="1800" u="none" cap="none" strike="noStrike">
                <a:solidFill>
                  <a:srgbClr val="366092"/>
                </a:solidFill>
                <a:latin typeface="Microsoft JhengHei"/>
                <a:ea typeface="Microsoft JhengHei"/>
                <a:cs typeface="Microsoft JhengHei"/>
                <a:sym typeface="Microsoft JhengHei"/>
              </a:rPr>
              <a:t>                    既是冰店對顧客的滿足也是冰店該做到的基本承諾。</a:t>
            </a:r>
            <a:endParaRPr b="1" i="0" sz="1800" u="none" cap="none" strike="noStrike">
              <a:solidFill>
                <a:srgbClr val="366092"/>
              </a:solidFill>
              <a:latin typeface="Microsoft JhengHei"/>
              <a:ea typeface="Microsoft JhengHei"/>
              <a:cs typeface="Microsoft JhengHei"/>
              <a:sym typeface="Microsoft JhengHei"/>
            </a:endParaRPr>
          </a:p>
        </p:txBody>
      </p:sp>
      <p:sp>
        <p:nvSpPr>
          <p:cNvPr id="143" name="Google Shape;143;p4"/>
          <p:cNvSpPr/>
          <p:nvPr/>
        </p:nvSpPr>
        <p:spPr>
          <a:xfrm>
            <a:off x="1117192" y="2763790"/>
            <a:ext cx="81690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Microsoft JhengHei"/>
                <a:ea typeface="Microsoft JhengHei"/>
                <a:cs typeface="Microsoft JhengHei"/>
                <a:sym typeface="Microsoft JhengHei"/>
              </a:rPr>
              <a:t>客人乙 : </a:t>
            </a:r>
            <a:r>
              <a:rPr b="1" i="0" lang="zh-TW" sz="1800" u="none" cap="none" strike="noStrike">
                <a:solidFill>
                  <a:srgbClr val="366092"/>
                </a:solidFill>
                <a:latin typeface="Microsoft JhengHei"/>
                <a:ea typeface="Microsoft JhengHei"/>
                <a:cs typeface="Microsoft JhengHei"/>
                <a:sym typeface="Microsoft JhengHei"/>
              </a:rPr>
              <a:t>偶爾遇過店家因太忙，而送錯餐點，害我吃的不開心</a:t>
            </a:r>
            <a:br>
              <a:rPr b="1" i="0" lang="zh-TW" sz="1800" u="none" cap="none" strike="noStrike">
                <a:solidFill>
                  <a:srgbClr val="366092"/>
                </a:solidFill>
                <a:latin typeface="Microsoft JhengHei"/>
                <a:ea typeface="Microsoft JhengHei"/>
                <a:cs typeface="Microsoft JhengHei"/>
                <a:sym typeface="Microsoft JhengHei"/>
              </a:rPr>
            </a:br>
            <a:r>
              <a:rPr b="1" i="0" lang="zh-TW" sz="1800" u="none" cap="none" strike="noStrike">
                <a:solidFill>
                  <a:srgbClr val="366092"/>
                </a:solidFill>
                <a:latin typeface="Microsoft JhengHei"/>
                <a:ea typeface="Microsoft JhengHei"/>
                <a:cs typeface="Microsoft JhengHei"/>
                <a:sym typeface="Microsoft JhengHei"/>
              </a:rPr>
              <a:t>                     導致來的意願少了很多。</a:t>
            </a:r>
            <a:endParaRPr b="1" i="0" sz="1800" u="none" cap="none" strike="noStrike">
              <a:solidFill>
                <a:srgbClr val="366092"/>
              </a:solidFill>
              <a:latin typeface="Microsoft JhengHei"/>
              <a:ea typeface="Microsoft JhengHei"/>
              <a:cs typeface="Microsoft JhengHei"/>
              <a:sym typeface="Microsoft JhengHei"/>
            </a:endParaRPr>
          </a:p>
        </p:txBody>
      </p:sp>
      <p:sp>
        <p:nvSpPr>
          <p:cNvPr id="144" name="Google Shape;144;p4"/>
          <p:cNvSpPr/>
          <p:nvPr/>
        </p:nvSpPr>
        <p:spPr>
          <a:xfrm>
            <a:off x="1111528" y="3789040"/>
            <a:ext cx="81369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Microsoft JhengHei"/>
                <a:ea typeface="Microsoft JhengHei"/>
                <a:cs typeface="Microsoft JhengHei"/>
                <a:sym typeface="Microsoft JhengHei"/>
              </a:rPr>
              <a:t>客人丙 : </a:t>
            </a:r>
            <a:r>
              <a:rPr b="1" i="0" lang="zh-TW" sz="1800" u="none" cap="none" strike="noStrike">
                <a:solidFill>
                  <a:srgbClr val="366092"/>
                </a:solidFill>
                <a:latin typeface="Microsoft JhengHei"/>
                <a:ea typeface="Microsoft JhengHei"/>
                <a:cs typeface="Microsoft JhengHei"/>
                <a:sym typeface="Microsoft JhengHei"/>
              </a:rPr>
              <a:t>一般冰店，都只有文字菜單或看板讓我們看</a:t>
            </a:r>
            <a:br>
              <a:rPr b="1" i="0" lang="zh-TW" sz="1800" u="none" cap="none" strike="noStrike">
                <a:solidFill>
                  <a:srgbClr val="366092"/>
                </a:solidFill>
                <a:latin typeface="Microsoft JhengHei"/>
                <a:ea typeface="Microsoft JhengHei"/>
                <a:cs typeface="Microsoft JhengHei"/>
                <a:sym typeface="Microsoft JhengHei"/>
              </a:rPr>
            </a:br>
            <a:r>
              <a:rPr b="1" i="0" lang="zh-TW" sz="1800" u="none" cap="none" strike="noStrike">
                <a:solidFill>
                  <a:srgbClr val="366092"/>
                </a:solidFill>
                <a:latin typeface="Microsoft JhengHei"/>
                <a:ea typeface="Microsoft JhengHei"/>
                <a:cs typeface="Microsoft JhengHei"/>
                <a:sym typeface="Microsoft JhengHei"/>
              </a:rPr>
              <a:t>                     如果有圖片+文字，感覺我的口欲會更提升。</a:t>
            </a:r>
            <a:endParaRPr b="1" i="0" sz="1800" u="none" cap="none" strike="noStrike">
              <a:solidFill>
                <a:srgbClr val="366092"/>
              </a:solidFill>
              <a:latin typeface="Microsoft JhengHei"/>
              <a:ea typeface="Microsoft JhengHei"/>
              <a:cs typeface="Microsoft JhengHei"/>
              <a:sym typeface="Microsoft JhengHei"/>
            </a:endParaRPr>
          </a:p>
        </p:txBody>
      </p:sp>
      <p:sp>
        <p:nvSpPr>
          <p:cNvPr id="145" name="Google Shape;145;p4"/>
          <p:cNvSpPr txBox="1"/>
          <p:nvPr/>
        </p:nvSpPr>
        <p:spPr>
          <a:xfrm>
            <a:off x="1111525" y="4869150"/>
            <a:ext cx="68481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chemeClr val="dk1"/>
                </a:solidFill>
                <a:latin typeface="Microsoft JhengHei"/>
                <a:ea typeface="Microsoft JhengHei"/>
                <a:cs typeface="Microsoft JhengHei"/>
                <a:sym typeface="Microsoft JhengHei"/>
              </a:rPr>
              <a:t>店員甲 : </a:t>
            </a:r>
            <a:r>
              <a:rPr b="1" i="0" lang="zh-TW" sz="1800" u="none" cap="none" strike="noStrike">
                <a:solidFill>
                  <a:srgbClr val="366092"/>
                </a:solidFill>
                <a:latin typeface="Microsoft JhengHei"/>
                <a:ea typeface="Microsoft JhengHei"/>
                <a:cs typeface="Microsoft JhengHei"/>
                <a:sym typeface="Microsoft JhengHei"/>
              </a:rPr>
              <a:t>客人多、人手不足時，我感覺我都要變成章魚了。</a:t>
            </a:r>
            <a:endParaRPr b="1" i="0" sz="1800" u="none" cap="none" strike="noStrike">
              <a:solidFill>
                <a:srgbClr val="366092"/>
              </a:solidFill>
              <a:latin typeface="Microsoft JhengHei"/>
              <a:ea typeface="Microsoft JhengHei"/>
              <a:cs typeface="Microsoft JhengHei"/>
              <a:sym typeface="Microsoft JhengHei"/>
            </a:endParaRPr>
          </a:p>
        </p:txBody>
      </p:sp>
      <p:sp>
        <p:nvSpPr>
          <p:cNvPr id="146" name="Google Shape;146;p4"/>
          <p:cNvSpPr/>
          <p:nvPr/>
        </p:nvSpPr>
        <p:spPr>
          <a:xfrm>
            <a:off x="1144664" y="5721312"/>
            <a:ext cx="65571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店員乙 : </a:t>
            </a:r>
            <a:r>
              <a:rPr b="1" i="0" lang="zh-TW" sz="1800" u="none" cap="none" strike="noStrike">
                <a:solidFill>
                  <a:srgbClr val="366092"/>
                </a:solidFill>
                <a:latin typeface="Microsoft JhengHei"/>
                <a:ea typeface="Microsoft JhengHei"/>
                <a:cs typeface="Microsoft JhengHei"/>
                <a:sym typeface="Microsoft JhengHei"/>
              </a:rPr>
              <a:t>有的時候客人未畫單，我記憶力也沒那麼好</a:t>
            </a:r>
            <a:endParaRPr b="1" i="0" sz="1800" u="none" cap="none" strike="noStrike">
              <a:solidFill>
                <a:srgbClr val="366092"/>
              </a:solidFill>
              <a:latin typeface="Microsoft JhengHei"/>
              <a:ea typeface="Microsoft JhengHei"/>
              <a:cs typeface="Microsoft JhengHei"/>
              <a:sym typeface="Microsoft JhengHei"/>
            </a:endParaRPr>
          </a:p>
          <a:p>
            <a:pPr indent="0" lvl="0" marL="0" marR="0" rtl="0" algn="l">
              <a:lnSpc>
                <a:spcPct val="100000"/>
              </a:lnSpc>
              <a:spcBef>
                <a:spcPts val="0"/>
              </a:spcBef>
              <a:spcAft>
                <a:spcPts val="0"/>
              </a:spcAft>
              <a:buClr>
                <a:srgbClr val="000000"/>
              </a:buClr>
              <a:buSzPts val="1800"/>
              <a:buFont typeface="Arial"/>
              <a:buNone/>
            </a:pPr>
            <a:r>
              <a:rPr b="1" i="0" lang="zh-TW" sz="1800" u="none" cap="none" strike="noStrike">
                <a:solidFill>
                  <a:srgbClr val="366092"/>
                </a:solidFill>
                <a:latin typeface="Microsoft JhengHei"/>
                <a:ea typeface="Microsoft JhengHei"/>
                <a:cs typeface="Microsoft JhengHei"/>
                <a:sym typeface="Microsoft JhengHei"/>
              </a:rPr>
              <a:t>                    會容易出錯。</a:t>
            </a:r>
            <a:endParaRPr b="1" i="0" sz="1800" u="none" cap="none" strike="noStrike">
              <a:solidFill>
                <a:srgbClr val="366092"/>
              </a:solidFill>
              <a:latin typeface="Microsoft JhengHei"/>
              <a:ea typeface="Microsoft JhengHei"/>
              <a:cs typeface="Microsoft JhengHei"/>
              <a:sym typeface="Microsoft JhengHei"/>
            </a:endParaRPr>
          </a:p>
        </p:txBody>
      </p:sp>
      <p:sp>
        <p:nvSpPr>
          <p:cNvPr id="147" name="Google Shape;147;p4"/>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41"/>
                                        </p:tgtEl>
                                        <p:attrNameLst>
                                          <p:attrName>style.visibility</p:attrName>
                                        </p:attrNameLst>
                                      </p:cBhvr>
                                      <p:to>
                                        <p:strVal val="visible"/>
                                      </p:to>
                                    </p:set>
                                    <p:anim calcmode="lin" valueType="num">
                                      <p:cBhvr additive="base">
                                        <p:cTn dur="1000"/>
                                        <p:tgtEl>
                                          <p:spTgt spid="141"/>
                                        </p:tgtEl>
                                        <p:attrNameLst>
                                          <p:attrName>ppt_w</p:attrName>
                                        </p:attrNameLst>
                                      </p:cBhvr>
                                      <p:tavLst>
                                        <p:tav fmla="" tm="0">
                                          <p:val>
                                            <p:strVal val="0"/>
                                          </p:val>
                                        </p:tav>
                                        <p:tav fmla="" tm="100000">
                                          <p:val>
                                            <p:strVal val="#ppt_w"/>
                                          </p:val>
                                        </p:tav>
                                      </p:tavLst>
                                    </p:anim>
                                    <p:anim calcmode="lin" valueType="num">
                                      <p:cBhvr additive="base">
                                        <p:cTn dur="1000"/>
                                        <p:tgtEl>
                                          <p:spTgt spid="141"/>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5"/>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5"/>
          <p:cNvSpPr/>
          <p:nvPr/>
        </p:nvSpPr>
        <p:spPr>
          <a:xfrm>
            <a:off x="526500" y="1482900"/>
            <a:ext cx="8091000" cy="38922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5"/>
          <p:cNvSpPr/>
          <p:nvPr/>
        </p:nvSpPr>
        <p:spPr>
          <a:xfrm>
            <a:off x="2419000" y="773075"/>
            <a:ext cx="3541800" cy="4458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5"/>
          <p:cNvSpPr/>
          <p:nvPr/>
        </p:nvSpPr>
        <p:spPr>
          <a:xfrm>
            <a:off x="559425" y="1814000"/>
            <a:ext cx="80253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店員丙 : </a:t>
            </a:r>
            <a:r>
              <a:rPr b="1" i="0" lang="zh-TW" sz="1800" u="none" cap="none" strike="noStrike">
                <a:solidFill>
                  <a:srgbClr val="366092"/>
                </a:solidFill>
                <a:latin typeface="Microsoft JhengHei"/>
                <a:ea typeface="Microsoft JhengHei"/>
                <a:cs typeface="Microsoft JhengHei"/>
                <a:sym typeface="Microsoft JhengHei"/>
              </a:rPr>
              <a:t>顧客親自用平板點餐，我們方便，他們應該也會覺得新穎有趣吧!</a:t>
            </a:r>
            <a:endParaRPr b="1" i="0" sz="1800" u="none" cap="none" strike="noStrike">
              <a:solidFill>
                <a:srgbClr val="366092"/>
              </a:solidFill>
              <a:latin typeface="Microsoft JhengHei"/>
              <a:ea typeface="Microsoft JhengHei"/>
              <a:cs typeface="Microsoft JhengHei"/>
              <a:sym typeface="Microsoft JhengHei"/>
            </a:endParaRPr>
          </a:p>
        </p:txBody>
      </p:sp>
      <p:sp>
        <p:nvSpPr>
          <p:cNvPr id="156" name="Google Shape;156;p5"/>
          <p:cNvSpPr/>
          <p:nvPr/>
        </p:nvSpPr>
        <p:spPr>
          <a:xfrm>
            <a:off x="2561397" y="295350"/>
            <a:ext cx="4021200" cy="923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zh-TW" sz="5400" u="sng" cap="none" strike="noStrike">
                <a:solidFill>
                  <a:srgbClr val="000000"/>
                </a:solidFill>
                <a:latin typeface="Microsoft JhengHei"/>
                <a:ea typeface="Microsoft JhengHei"/>
                <a:cs typeface="Microsoft JhengHei"/>
                <a:sym typeface="Microsoft JhengHei"/>
              </a:rPr>
              <a:t>訪 談 紀 錄</a:t>
            </a:r>
            <a:endParaRPr b="0" i="0" sz="1800" u="none" cap="none" strike="noStrike">
              <a:solidFill>
                <a:schemeClr val="dk1"/>
              </a:solidFill>
              <a:latin typeface="Calibri"/>
              <a:ea typeface="Calibri"/>
              <a:cs typeface="Calibri"/>
              <a:sym typeface="Calibri"/>
            </a:endParaRPr>
          </a:p>
        </p:txBody>
      </p:sp>
      <p:sp>
        <p:nvSpPr>
          <p:cNvPr id="157" name="Google Shape;157;p5"/>
          <p:cNvSpPr/>
          <p:nvPr/>
        </p:nvSpPr>
        <p:spPr>
          <a:xfrm>
            <a:off x="559425" y="2623600"/>
            <a:ext cx="5816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老闆 : </a:t>
            </a:r>
            <a:r>
              <a:rPr b="1" i="0" lang="zh-TW" sz="1800" u="none" cap="none" strike="noStrike">
                <a:solidFill>
                  <a:srgbClr val="366092"/>
                </a:solidFill>
                <a:latin typeface="Microsoft JhengHei"/>
                <a:ea typeface="Microsoft JhengHei"/>
                <a:cs typeface="Microsoft JhengHei"/>
                <a:sym typeface="Microsoft JhengHei"/>
              </a:rPr>
              <a:t>使用了點餐系統，可以少印紙張，愛護地球。</a:t>
            </a:r>
            <a:endParaRPr b="1" i="0" sz="1800" u="none" cap="none" strike="noStrike">
              <a:solidFill>
                <a:srgbClr val="366092"/>
              </a:solidFill>
              <a:latin typeface="Microsoft JhengHei"/>
              <a:ea typeface="Microsoft JhengHei"/>
              <a:cs typeface="Microsoft JhengHei"/>
              <a:sym typeface="Microsoft JhengHei"/>
            </a:endParaRPr>
          </a:p>
        </p:txBody>
      </p:sp>
      <p:sp>
        <p:nvSpPr>
          <p:cNvPr id="158" name="Google Shape;158;p5"/>
          <p:cNvSpPr/>
          <p:nvPr/>
        </p:nvSpPr>
        <p:spPr>
          <a:xfrm>
            <a:off x="559425" y="3458350"/>
            <a:ext cx="81744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老闆 : </a:t>
            </a:r>
            <a:r>
              <a:rPr b="1" i="0" lang="zh-TW" sz="1800" u="none" cap="none" strike="noStrike">
                <a:solidFill>
                  <a:srgbClr val="366092"/>
                </a:solidFill>
                <a:latin typeface="Microsoft JhengHei"/>
                <a:ea typeface="Microsoft JhengHei"/>
                <a:cs typeface="Microsoft JhengHei"/>
                <a:sym typeface="Microsoft JhengHei"/>
              </a:rPr>
              <a:t>其實除了愛護地球，主要還是我可以減少人力成本，賣冰不容易啊!!!</a:t>
            </a:r>
            <a:endParaRPr b="1" i="0" sz="1800" u="none" cap="none" strike="noStrike">
              <a:solidFill>
                <a:srgbClr val="366092"/>
              </a:solidFill>
              <a:latin typeface="Microsoft JhengHei"/>
              <a:ea typeface="Microsoft JhengHei"/>
              <a:cs typeface="Microsoft JhengHei"/>
              <a:sym typeface="Microsoft JhengHei"/>
            </a:endParaRPr>
          </a:p>
        </p:txBody>
      </p:sp>
      <p:sp>
        <p:nvSpPr>
          <p:cNvPr id="159" name="Google Shape;159;p5"/>
          <p:cNvSpPr/>
          <p:nvPr/>
        </p:nvSpPr>
        <p:spPr>
          <a:xfrm>
            <a:off x="559425" y="4293100"/>
            <a:ext cx="8025300" cy="738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zh-TW" sz="2400" u="none" cap="none" strike="noStrike">
                <a:solidFill>
                  <a:srgbClr val="000000"/>
                </a:solidFill>
                <a:latin typeface="Microsoft JhengHei"/>
                <a:ea typeface="Microsoft JhengHei"/>
                <a:cs typeface="Microsoft JhengHei"/>
                <a:sym typeface="Microsoft JhengHei"/>
              </a:rPr>
              <a:t>老闆 : </a:t>
            </a:r>
            <a:r>
              <a:rPr b="1" i="0" lang="zh-TW" sz="1800" u="none" cap="none" strike="noStrike">
                <a:solidFill>
                  <a:srgbClr val="366092"/>
                </a:solidFill>
                <a:latin typeface="Microsoft JhengHei"/>
                <a:ea typeface="Microsoft JhengHei"/>
                <a:cs typeface="Microsoft JhengHei"/>
                <a:sym typeface="Microsoft JhengHei"/>
              </a:rPr>
              <a:t>多了點餐系統，我也可以清楚知道顧客愛吃什麼</a:t>
            </a:r>
            <a:br>
              <a:rPr b="1" i="0" lang="zh-TW" sz="1800" u="none" cap="none" strike="noStrike">
                <a:solidFill>
                  <a:srgbClr val="366092"/>
                </a:solidFill>
                <a:latin typeface="Microsoft JhengHei"/>
                <a:ea typeface="Microsoft JhengHei"/>
                <a:cs typeface="Microsoft JhengHei"/>
                <a:sym typeface="Microsoft JhengHei"/>
              </a:rPr>
            </a:br>
            <a:r>
              <a:rPr b="1" i="0" lang="zh-TW" sz="1800" u="none" cap="none" strike="noStrike">
                <a:solidFill>
                  <a:srgbClr val="366092"/>
                </a:solidFill>
                <a:latin typeface="Microsoft JhengHei"/>
                <a:ea typeface="Microsoft JhengHei"/>
                <a:cs typeface="Microsoft JhengHei"/>
                <a:sym typeface="Microsoft JhengHei"/>
              </a:rPr>
              <a:t>               做為參考，哪些暢銷可以繼續賣，哪些可以停賣。</a:t>
            </a:r>
            <a:endParaRPr b="1" i="0" sz="1800" u="none" cap="none" strike="noStrike">
              <a:solidFill>
                <a:srgbClr val="366092"/>
              </a:solidFill>
              <a:latin typeface="Microsoft JhengHei"/>
              <a:ea typeface="Microsoft JhengHei"/>
              <a:cs typeface="Microsoft JhengHei"/>
              <a:sym typeface="Microsoft JhengHei"/>
            </a:endParaRPr>
          </a:p>
        </p:txBody>
      </p:sp>
      <p:sp>
        <p:nvSpPr>
          <p:cNvPr id="160" name="Google Shape;160;p5"/>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 name="Google Shape;161;p5"/>
          <p:cNvPicPr preferRelativeResize="0"/>
          <p:nvPr/>
        </p:nvPicPr>
        <p:blipFill rotWithShape="1">
          <a:blip r:embed="rId3">
            <a:alphaModFix/>
          </a:blip>
          <a:srcRect b="10531" l="15694" r="449" t="9028"/>
          <a:stretch/>
        </p:blipFill>
        <p:spPr>
          <a:xfrm>
            <a:off x="6518274" y="4138087"/>
            <a:ext cx="2434525" cy="233538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61"/>
                                        </p:tgtEl>
                                        <p:attrNameLst>
                                          <p:attrName>style.visibility</p:attrName>
                                        </p:attrNameLst>
                                      </p:cBhvr>
                                      <p:to>
                                        <p:strVal val="visible"/>
                                      </p:to>
                                    </p:set>
                                    <p:anim calcmode="lin" valueType="num">
                                      <p:cBhvr additive="base">
                                        <p:cTn dur="1000"/>
                                        <p:tgtEl>
                                          <p:spTgt spid="16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6"/>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1970125" y="985050"/>
            <a:ext cx="4526400" cy="476400"/>
          </a:xfrm>
          <a:prstGeom prst="roundRect">
            <a:avLst>
              <a:gd fmla="val 16667" name="adj"/>
            </a:avLst>
          </a:prstGeom>
          <a:solidFill>
            <a:srgbClr val="D0E0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txBox="1"/>
          <p:nvPr>
            <p:ph type="title"/>
          </p:nvPr>
        </p:nvSpPr>
        <p:spPr>
          <a:xfrm>
            <a:off x="2036680" y="419688"/>
            <a:ext cx="45777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利 害 關 係 表</a:t>
            </a:r>
            <a:endParaRPr sz="5400"/>
          </a:p>
        </p:txBody>
      </p:sp>
      <p:graphicFrame>
        <p:nvGraphicFramePr>
          <p:cNvPr id="169" name="Google Shape;169;p6"/>
          <p:cNvGraphicFramePr/>
          <p:nvPr/>
        </p:nvGraphicFramePr>
        <p:xfrm>
          <a:off x="828035" y="1621218"/>
          <a:ext cx="3000000" cy="3000000"/>
        </p:xfrm>
        <a:graphic>
          <a:graphicData uri="http://schemas.openxmlformats.org/drawingml/2006/table">
            <a:tbl>
              <a:tblPr bandRow="1" firstRow="1">
                <a:noFill/>
                <a:tableStyleId>{462D7AE6-F140-4531-85A3-1C2C52AB537B}</a:tableStyleId>
              </a:tblPr>
              <a:tblGrid>
                <a:gridCol w="3672400"/>
                <a:gridCol w="3815700"/>
              </a:tblGrid>
              <a:tr h="545200">
                <a:tc>
                  <a:txBody>
                    <a:bodyPr/>
                    <a:lstStyle/>
                    <a:p>
                      <a:pPr indent="0" lvl="0" marL="0" marR="0" rtl="0" algn="ctr">
                        <a:lnSpc>
                          <a:spcPct val="100000"/>
                        </a:lnSpc>
                        <a:spcBef>
                          <a:spcPts val="0"/>
                        </a:spcBef>
                        <a:spcAft>
                          <a:spcPts val="0"/>
                        </a:spcAft>
                        <a:buClr>
                          <a:srgbClr val="000000"/>
                        </a:buClr>
                        <a:buSzPts val="2400"/>
                        <a:buFont typeface="Arial"/>
                        <a:buNone/>
                      </a:pPr>
                      <a:r>
                        <a:rPr lang="zh-TW" sz="2400" u="none" cap="none" strike="noStrike"/>
                        <a:t>利害關係人(參與者)</a:t>
                      </a:r>
                      <a:endParaRPr sz="24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400"/>
                        <a:buFont typeface="Arial"/>
                        <a:buNone/>
                      </a:pPr>
                      <a:r>
                        <a:rPr lang="zh-TW" sz="2400" u="none" cap="none" strike="noStrike"/>
                        <a:t>目標</a:t>
                      </a:r>
                      <a:endParaRPr sz="24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38100">
                      <a:solidFill>
                        <a:schemeClr val="lt1"/>
                      </a:solidFill>
                      <a:prstDash val="solid"/>
                      <a:round/>
                      <a:headEnd len="sm" w="sm" type="none"/>
                      <a:tailEnd len="sm" w="sm" type="none"/>
                    </a:lnB>
                  </a:tcPr>
                </a:tc>
              </a:tr>
              <a:tr h="545200">
                <a:tc>
                  <a:txBody>
                    <a:bodyPr/>
                    <a:lstStyle/>
                    <a:p>
                      <a:pPr indent="0" lvl="0" marL="0" marR="0" rtl="0" algn="ctr">
                        <a:lnSpc>
                          <a:spcPct val="100000"/>
                        </a:lnSpc>
                        <a:spcBef>
                          <a:spcPts val="0"/>
                        </a:spcBef>
                        <a:spcAft>
                          <a:spcPts val="0"/>
                        </a:spcAft>
                        <a:buClr>
                          <a:srgbClr val="000000"/>
                        </a:buClr>
                        <a:buSzPts val="2000"/>
                        <a:buFont typeface="Arial"/>
                        <a:buNone/>
                      </a:pPr>
                      <a:r>
                        <a:rPr lang="zh-TW" sz="2000" u="none" cap="none" strike="noStrike">
                          <a:latin typeface="Microsoft JhengHei"/>
                          <a:ea typeface="Microsoft JhengHei"/>
                          <a:cs typeface="Microsoft JhengHei"/>
                          <a:sym typeface="Microsoft JhengHei"/>
                        </a:rPr>
                        <a:t>老闆</a:t>
                      </a:r>
                      <a:endParaRPr sz="2000" u="none" cap="none" strike="noStrike">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正確即時記錄銷售量</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能夠進行短期與長期銷售量分析</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獲得客戶分析資訊</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清楚來店顧客人數及族群</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45200">
                <a:tc>
                  <a:txBody>
                    <a:bodyPr/>
                    <a:lstStyle/>
                    <a:p>
                      <a:pPr indent="0" lvl="0" marL="0" marR="0" rtl="0" algn="ctr">
                        <a:lnSpc>
                          <a:spcPct val="100000"/>
                        </a:lnSpc>
                        <a:spcBef>
                          <a:spcPts val="0"/>
                        </a:spcBef>
                        <a:spcAft>
                          <a:spcPts val="0"/>
                        </a:spcAft>
                        <a:buClr>
                          <a:srgbClr val="000000"/>
                        </a:buClr>
                        <a:buSzPts val="2000"/>
                        <a:buFont typeface="Arial"/>
                        <a:buNone/>
                      </a:pPr>
                      <a:r>
                        <a:rPr lang="zh-TW" sz="2000" u="none" cap="none" strike="noStrike">
                          <a:latin typeface="Microsoft JhengHei"/>
                          <a:ea typeface="Microsoft JhengHei"/>
                          <a:cs typeface="Microsoft JhengHei"/>
                          <a:sym typeface="Microsoft JhengHei"/>
                        </a:rPr>
                        <a:t>店員(服務生)</a:t>
                      </a:r>
                      <a:endParaRPr sz="2000" u="none" cap="none" strike="noStrike">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能夠正確紀錄顧客訂單</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加快送餐速度及正確率</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提供更好的服務品質</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得知顧客喜好分類</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545200">
                <a:tc>
                  <a:txBody>
                    <a:bodyPr/>
                    <a:lstStyle/>
                    <a:p>
                      <a:pPr indent="0" lvl="0" marL="0" marR="0" rtl="0" algn="ctr">
                        <a:lnSpc>
                          <a:spcPct val="100000"/>
                        </a:lnSpc>
                        <a:spcBef>
                          <a:spcPts val="0"/>
                        </a:spcBef>
                        <a:spcAft>
                          <a:spcPts val="0"/>
                        </a:spcAft>
                        <a:buClr>
                          <a:srgbClr val="000000"/>
                        </a:buClr>
                        <a:buSzPts val="2000"/>
                        <a:buFont typeface="Arial"/>
                        <a:buNone/>
                      </a:pPr>
                      <a:r>
                        <a:rPr lang="zh-TW" sz="2000" u="none" cap="none" strike="noStrike">
                          <a:latin typeface="Microsoft JhengHei"/>
                          <a:ea typeface="Microsoft JhengHei"/>
                          <a:cs typeface="Microsoft JhengHei"/>
                          <a:sym typeface="Microsoft JhengHei"/>
                        </a:rPr>
                        <a:t>顧客</a:t>
                      </a:r>
                      <a:endParaRPr sz="2000" u="none" cap="none" strike="noStrike">
                        <a:latin typeface="Microsoft JhengHei"/>
                        <a:ea typeface="Microsoft JhengHei"/>
                        <a:cs typeface="Microsoft JhengHei"/>
                        <a:sym typeface="Microsoft JhengHei"/>
                      </a:endParaRPr>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縮短拿到餐點的時間</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更有食慾的點餐菜單</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品質提高，出錯率下降</a:t>
                      </a:r>
                      <a:endParaRPr sz="1800" u="none" cap="none" strike="noStrike"/>
                    </a:p>
                    <a:p>
                      <a:pPr indent="-285750" lvl="0" marL="285750" marR="0" rtl="0" algn="l">
                        <a:lnSpc>
                          <a:spcPct val="100000"/>
                        </a:lnSpc>
                        <a:spcBef>
                          <a:spcPts val="0"/>
                        </a:spcBef>
                        <a:spcAft>
                          <a:spcPts val="0"/>
                        </a:spcAft>
                        <a:buClr>
                          <a:schemeClr val="dk1"/>
                        </a:buClr>
                        <a:buSzPts val="1800"/>
                        <a:buFont typeface="Arial"/>
                        <a:buChar char="•"/>
                      </a:pPr>
                      <a:r>
                        <a:rPr lang="zh-TW" sz="1800" u="none" cap="none" strike="noStrike"/>
                        <a:t>到店即可點餐，不必等候多餘時間</a:t>
                      </a:r>
                      <a:endParaRPr sz="1800" u="none" cap="none" strike="noStrike"/>
                    </a:p>
                  </a:txBody>
                  <a:tcPr marT="45725" marB="45725" marR="91450" marL="91450">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70" name="Google Shape;170;p6"/>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 name="Google Shape;171;p6"/>
          <p:cNvPicPr preferRelativeResize="0"/>
          <p:nvPr/>
        </p:nvPicPr>
        <p:blipFill rotWithShape="1">
          <a:blip r:embed="rId3">
            <a:alphaModFix/>
          </a:blip>
          <a:srcRect b="9865" l="0" r="0" t="12933"/>
          <a:stretch/>
        </p:blipFill>
        <p:spPr>
          <a:xfrm>
            <a:off x="6496528" y="78088"/>
            <a:ext cx="1998875" cy="1543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71"/>
                                        </p:tgtEl>
                                        <p:attrNameLst>
                                          <p:attrName>style.visibility</p:attrName>
                                        </p:attrNameLst>
                                      </p:cBhvr>
                                      <p:to>
                                        <p:strVal val="visible"/>
                                      </p:to>
                                    </p:set>
                                    <p:anim calcmode="lin" valueType="num">
                                      <p:cBhvr additive="base">
                                        <p:cTn dur="1000"/>
                                        <p:tgtEl>
                                          <p:spTgt spid="1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5" name="Shape 175"/>
        <p:cNvGrpSpPr/>
        <p:nvPr/>
      </p:nvGrpSpPr>
      <p:grpSpPr>
        <a:xfrm>
          <a:off x="0" y="0"/>
          <a:ext cx="0" cy="0"/>
          <a:chOff x="0" y="0"/>
          <a:chExt cx="0" cy="0"/>
        </a:xfrm>
      </p:grpSpPr>
      <p:sp>
        <p:nvSpPr>
          <p:cNvPr id="176" name="Google Shape;176;p7"/>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p:nvPr/>
        </p:nvSpPr>
        <p:spPr>
          <a:xfrm>
            <a:off x="539550" y="937000"/>
            <a:ext cx="6119100" cy="528000"/>
          </a:xfrm>
          <a:prstGeom prst="roundRect">
            <a:avLst>
              <a:gd fmla="val 16667" name="adj"/>
            </a:avLst>
          </a:prstGeom>
          <a:solidFill>
            <a:srgbClr val="C9DAF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7"/>
          <p:cNvSpPr txBox="1"/>
          <p:nvPr>
            <p:ph type="title"/>
          </p:nvPr>
        </p:nvSpPr>
        <p:spPr>
          <a:xfrm>
            <a:off x="539550" y="398725"/>
            <a:ext cx="68775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利 害 關 係 人 事 件</a:t>
            </a:r>
            <a:endParaRPr sz="5400"/>
          </a:p>
        </p:txBody>
      </p:sp>
      <p:pic>
        <p:nvPicPr>
          <p:cNvPr id="179" name="Google Shape;179;p7"/>
          <p:cNvPicPr preferRelativeResize="0"/>
          <p:nvPr/>
        </p:nvPicPr>
        <p:blipFill rotWithShape="1">
          <a:blip r:embed="rId3">
            <a:alphaModFix/>
          </a:blip>
          <a:srcRect b="3327" l="4201" r="48598" t="18760"/>
          <a:stretch/>
        </p:blipFill>
        <p:spPr>
          <a:xfrm>
            <a:off x="6861850" y="390963"/>
            <a:ext cx="1825025" cy="1620076"/>
          </a:xfrm>
          <a:prstGeom prst="rect">
            <a:avLst/>
          </a:prstGeom>
          <a:noFill/>
          <a:ln>
            <a:noFill/>
          </a:ln>
        </p:spPr>
      </p:pic>
      <p:sp>
        <p:nvSpPr>
          <p:cNvPr id="180" name="Google Shape;180;p7"/>
          <p:cNvSpPr/>
          <p:nvPr/>
        </p:nvSpPr>
        <p:spPr>
          <a:xfrm>
            <a:off x="539550" y="1829549"/>
            <a:ext cx="8311800" cy="4769400"/>
          </a:xfrm>
          <a:prstGeom prst="rect">
            <a:avLst/>
          </a:prstGeom>
          <a:noFill/>
          <a:ln>
            <a:noFill/>
          </a:ln>
        </p:spPr>
        <p:txBody>
          <a:bodyPr anchorCtr="0" anchor="t" bIns="45700" lIns="91425" spcFirstLastPara="1" rIns="91425" wrap="square" tIns="45700">
            <a:spAutoFit/>
          </a:bodyPr>
          <a:lstStyle/>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Microsoft JhengHei"/>
              <a:ea typeface="Microsoft JhengHei"/>
              <a:cs typeface="Microsoft JhengHei"/>
              <a:sym typeface="Microsoft JhengHei"/>
            </a:endParaRPr>
          </a:p>
          <a:p>
            <a:pPr indent="0" lvl="0" marL="45720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FF0000"/>
              </a:solidFill>
              <a:latin typeface="Microsoft JhengHei"/>
              <a:ea typeface="Microsoft JhengHei"/>
              <a:cs typeface="Microsoft JhengHei"/>
              <a:sym typeface="Microsoft JhengHei"/>
            </a:endParaRPr>
          </a:p>
        </p:txBody>
      </p:sp>
      <p:graphicFrame>
        <p:nvGraphicFramePr>
          <p:cNvPr id="181" name="Google Shape;181;p7"/>
          <p:cNvGraphicFramePr/>
          <p:nvPr/>
        </p:nvGraphicFramePr>
        <p:xfrm>
          <a:off x="457275" y="2208400"/>
          <a:ext cx="3000000" cy="3000000"/>
        </p:xfrm>
        <a:graphic>
          <a:graphicData uri="http://schemas.openxmlformats.org/drawingml/2006/table">
            <a:tbl>
              <a:tblPr>
                <a:noFill/>
                <a:tableStyleId>{3EAE879F-A851-4AF8-BF3A-904C41E77BED}</a:tableStyleId>
              </a:tblPr>
              <a:tblGrid>
                <a:gridCol w="1584600"/>
                <a:gridCol w="6645000"/>
              </a:tblGrid>
              <a:tr h="1438025">
                <a:tc>
                  <a:txBody>
                    <a:bodyPr/>
                    <a:lstStyle/>
                    <a:p>
                      <a:pPr indent="0" lvl="0" marL="0" marR="0" rtl="0" algn="ctr">
                        <a:lnSpc>
                          <a:spcPct val="100000"/>
                        </a:lnSpc>
                        <a:spcBef>
                          <a:spcPts val="0"/>
                        </a:spcBef>
                        <a:spcAft>
                          <a:spcPts val="0"/>
                        </a:spcAft>
                        <a:buClr>
                          <a:srgbClr val="000000"/>
                        </a:buClr>
                        <a:buSzPts val="2300"/>
                        <a:buFont typeface="Arial"/>
                        <a:buNone/>
                      </a:pPr>
                      <a:r>
                        <a:rPr lang="zh-TW" sz="2300" u="none" cap="none" strike="noStrike"/>
                        <a:t>老闆</a:t>
                      </a:r>
                      <a:endParaRPr sz="23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建立與修改</a:t>
                      </a:r>
                      <a:r>
                        <a:rPr lang="zh-TW" sz="2400" u="none" cap="none" strike="noStrike">
                          <a:solidFill>
                            <a:srgbClr val="FF0000"/>
                          </a:solidFill>
                          <a:latin typeface="Microsoft JhengHei"/>
                          <a:ea typeface="Microsoft JhengHei"/>
                          <a:cs typeface="Microsoft JhengHei"/>
                          <a:sym typeface="Microsoft JhengHei"/>
                        </a:rPr>
                        <a:t>客戶資料</a:t>
                      </a:r>
                      <a:endParaRPr sz="2400" u="none" cap="none" strike="noStrike">
                        <a:solidFill>
                          <a:srgbClr val="FF0000"/>
                        </a:solidFill>
                        <a:latin typeface="Microsoft JhengHei"/>
                        <a:ea typeface="Microsoft JhengHei"/>
                        <a:cs typeface="Microsoft JhengHei"/>
                        <a:sym typeface="Microsoft JhengHei"/>
                      </a:endParaRPr>
                    </a:p>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進行月份客戶點餐</a:t>
                      </a:r>
                      <a:r>
                        <a:rPr lang="zh-TW" sz="2400" u="none" cap="none" strike="noStrike">
                          <a:solidFill>
                            <a:srgbClr val="FF0000"/>
                          </a:solidFill>
                          <a:latin typeface="Microsoft JhengHei"/>
                          <a:ea typeface="Microsoft JhengHei"/>
                          <a:cs typeface="Microsoft JhengHei"/>
                          <a:sym typeface="Microsoft JhengHei"/>
                        </a:rPr>
                        <a:t>喜好分析</a:t>
                      </a:r>
                      <a:endParaRPr sz="2400" u="none" cap="none" strike="noStrike">
                        <a:solidFill>
                          <a:srgbClr val="FF0000"/>
                        </a:solidFill>
                        <a:latin typeface="Microsoft JhengHei"/>
                        <a:ea typeface="Microsoft JhengHei"/>
                        <a:cs typeface="Microsoft JhengHei"/>
                        <a:sym typeface="Microsoft JhengHei"/>
                      </a:endParaRPr>
                    </a:p>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有系統的管理菜單上的品項</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244100">
                <a:tc>
                  <a:txBody>
                    <a:bodyPr/>
                    <a:lstStyle/>
                    <a:p>
                      <a:pPr indent="0" lvl="0" marL="0" marR="0" rtl="0" algn="ctr">
                        <a:lnSpc>
                          <a:spcPct val="100000"/>
                        </a:lnSpc>
                        <a:spcBef>
                          <a:spcPts val="0"/>
                        </a:spcBef>
                        <a:spcAft>
                          <a:spcPts val="0"/>
                        </a:spcAft>
                        <a:buClr>
                          <a:srgbClr val="000000"/>
                        </a:buClr>
                        <a:buSzPts val="2300"/>
                        <a:buFont typeface="Arial"/>
                        <a:buNone/>
                      </a:pPr>
                      <a:r>
                        <a:rPr lang="zh-TW" sz="2300" u="none" cap="none" strike="noStrike"/>
                        <a:t>店員</a:t>
                      </a:r>
                      <a:endParaRPr sz="23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更好的處理財務報表的問題</a:t>
                      </a:r>
                      <a:endParaRPr sz="1400" u="none" cap="none" strike="noStrike">
                        <a:solidFill>
                          <a:schemeClr val="dk1"/>
                        </a:solidFill>
                      </a:endParaRPr>
                    </a:p>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能夠進行短期與長期</a:t>
                      </a:r>
                      <a:r>
                        <a:rPr lang="zh-TW" sz="2400" u="none" cap="none" strike="noStrike">
                          <a:solidFill>
                            <a:srgbClr val="FF0000"/>
                          </a:solidFill>
                          <a:latin typeface="Microsoft JhengHei"/>
                          <a:ea typeface="Microsoft JhengHei"/>
                          <a:cs typeface="Microsoft JhengHei"/>
                          <a:sym typeface="Microsoft JhengHei"/>
                        </a:rPr>
                        <a:t>銷售分析</a:t>
                      </a:r>
                      <a:endParaRPr sz="2400" u="none" cap="none" strike="noStrike">
                        <a:solidFill>
                          <a:srgbClr val="FF0000"/>
                        </a:solidFill>
                        <a:latin typeface="Microsoft JhengHei"/>
                        <a:ea typeface="Microsoft JhengHei"/>
                        <a:cs typeface="Microsoft JhengHei"/>
                        <a:sym typeface="Microsoft JhengHei"/>
                      </a:endParaRPr>
                    </a:p>
                    <a:p>
                      <a:pPr indent="-457200" lvl="0" marL="457200" marR="0" rtl="0" algn="l">
                        <a:lnSpc>
                          <a:spcPct val="100000"/>
                        </a:lnSpc>
                        <a:spcBef>
                          <a:spcPts val="0"/>
                        </a:spcBef>
                        <a:spcAft>
                          <a:spcPts val="0"/>
                        </a:spcAft>
                        <a:buClr>
                          <a:schemeClr val="dk1"/>
                        </a:buClr>
                        <a:buSzPts val="2400"/>
                        <a:buFont typeface="Calibri"/>
                        <a:buChar char="●"/>
                      </a:pPr>
                      <a:r>
                        <a:rPr lang="zh-TW" sz="2400" u="none" cap="none" strike="noStrike">
                          <a:solidFill>
                            <a:schemeClr val="dk1"/>
                          </a:solidFill>
                          <a:latin typeface="Microsoft JhengHei"/>
                          <a:ea typeface="Microsoft JhengHei"/>
                          <a:cs typeface="Microsoft JhengHei"/>
                          <a:sym typeface="Microsoft JhengHei"/>
                        </a:rPr>
                        <a:t>能夠進行客戶族群特性分析</a:t>
                      </a:r>
                      <a:endParaRPr sz="14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1069300">
                <a:tc>
                  <a:txBody>
                    <a:bodyPr/>
                    <a:lstStyle/>
                    <a:p>
                      <a:pPr indent="0" lvl="0" marL="0" marR="0" rtl="0" algn="ctr">
                        <a:lnSpc>
                          <a:spcPct val="100000"/>
                        </a:lnSpc>
                        <a:spcBef>
                          <a:spcPts val="0"/>
                        </a:spcBef>
                        <a:spcAft>
                          <a:spcPts val="0"/>
                        </a:spcAft>
                        <a:buClr>
                          <a:srgbClr val="000000"/>
                        </a:buClr>
                        <a:buSzPts val="2300"/>
                        <a:buFont typeface="Arial"/>
                        <a:buNone/>
                      </a:pPr>
                      <a:r>
                        <a:rPr lang="zh-TW" sz="2300" u="none" cap="none" strike="noStrike"/>
                        <a:t>顧客</a:t>
                      </a:r>
                      <a:endParaRPr sz="2300" u="none" cap="none" strike="noStrike"/>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381000" lvl="0" marL="457200" marR="0" rtl="0" algn="l">
                        <a:lnSpc>
                          <a:spcPct val="100000"/>
                        </a:lnSpc>
                        <a:spcBef>
                          <a:spcPts val="0"/>
                        </a:spcBef>
                        <a:spcAft>
                          <a:spcPts val="0"/>
                        </a:spcAft>
                        <a:buClr>
                          <a:srgbClr val="000000"/>
                        </a:buClr>
                        <a:buSzPts val="2400"/>
                        <a:buFont typeface="Noto Sans Symbols"/>
                        <a:buChar char="●"/>
                      </a:pPr>
                      <a:r>
                        <a:rPr b="0" i="0" lang="zh-TW" sz="2400" u="none" cap="none" strike="noStrike">
                          <a:solidFill>
                            <a:schemeClr val="dk1"/>
                          </a:solidFill>
                          <a:latin typeface="Microsoft JhengHei"/>
                          <a:ea typeface="Microsoft JhengHei"/>
                          <a:cs typeface="Microsoft JhengHei"/>
                          <a:sym typeface="Microsoft JhengHei"/>
                        </a:rPr>
                        <a:t>透過APP加快點餐速度</a:t>
                      </a:r>
                      <a:endParaRPr b="0" i="0" sz="2400" u="none" cap="none" strike="noStrike">
                        <a:solidFill>
                          <a:schemeClr val="dk1"/>
                        </a:solidFill>
                        <a:latin typeface="Microsoft JhengHei"/>
                        <a:ea typeface="Microsoft JhengHei"/>
                        <a:cs typeface="Microsoft JhengHei"/>
                        <a:sym typeface="Microsoft JhengHei"/>
                      </a:endParaRPr>
                    </a:p>
                    <a:p>
                      <a:pPr indent="-381000" lvl="0" marL="457200" marR="0" rtl="0" algn="l">
                        <a:lnSpc>
                          <a:spcPct val="100000"/>
                        </a:lnSpc>
                        <a:spcBef>
                          <a:spcPts val="0"/>
                        </a:spcBef>
                        <a:spcAft>
                          <a:spcPts val="0"/>
                        </a:spcAft>
                        <a:buClr>
                          <a:srgbClr val="000000"/>
                        </a:buClr>
                        <a:buSzPts val="2400"/>
                        <a:buFont typeface="Noto Sans Symbols"/>
                        <a:buChar char="●"/>
                      </a:pPr>
                      <a:r>
                        <a:rPr b="0" i="0" lang="zh-TW" sz="2400" u="none" cap="none" strike="noStrike">
                          <a:solidFill>
                            <a:schemeClr val="dk1"/>
                          </a:solidFill>
                          <a:latin typeface="Microsoft JhengHei"/>
                          <a:ea typeface="Microsoft JhengHei"/>
                          <a:cs typeface="Microsoft JhengHei"/>
                          <a:sym typeface="Microsoft JhengHei"/>
                        </a:rPr>
                        <a:t>即時迅速的服務提升品質</a:t>
                      </a:r>
                      <a:endParaRPr b="0" i="0" sz="2400" u="none" cap="none" strike="noStrike">
                        <a:solidFill>
                          <a:schemeClr val="dk1"/>
                        </a:solidFill>
                        <a:latin typeface="Microsoft JhengHei"/>
                        <a:ea typeface="Microsoft JhengHei"/>
                        <a:cs typeface="Microsoft JhengHei"/>
                        <a:sym typeface="Microsoft JhengHei"/>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
        <p:nvSpPr>
          <p:cNvPr id="182" name="Google Shape;182;p7"/>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8"/>
          <p:cNvSpPr/>
          <p:nvPr/>
        </p:nvSpPr>
        <p:spPr>
          <a:xfrm>
            <a:off x="0" y="0"/>
            <a:ext cx="9144000" cy="6858000"/>
          </a:xfrm>
          <a:prstGeom prst="round1Rect">
            <a:avLst>
              <a:gd fmla="val 16667" name="adj"/>
            </a:avLst>
          </a:prstGeom>
          <a:solidFill>
            <a:srgbClr val="FFF2CC"/>
          </a:solidFill>
          <a:ln cap="flat" cmpd="sng" w="9525">
            <a:solidFill>
              <a:schemeClr val="lt1"/>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8"/>
          <p:cNvSpPr/>
          <p:nvPr/>
        </p:nvSpPr>
        <p:spPr>
          <a:xfrm>
            <a:off x="372475" y="1101775"/>
            <a:ext cx="6346800" cy="411600"/>
          </a:xfrm>
          <a:prstGeom prst="roundRect">
            <a:avLst>
              <a:gd fmla="val 16667" name="adj"/>
            </a:avLst>
          </a:prstGeom>
          <a:solidFill>
            <a:srgbClr val="CFE2F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8"/>
          <p:cNvSpPr txBox="1"/>
          <p:nvPr>
            <p:ph type="title"/>
          </p:nvPr>
        </p:nvSpPr>
        <p:spPr>
          <a:xfrm>
            <a:off x="483925" y="470513"/>
            <a:ext cx="6123900" cy="11430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5400"/>
              <a:buFont typeface="Microsoft JhengHei"/>
              <a:buNone/>
            </a:pPr>
            <a:r>
              <a:rPr b="1" lang="zh-TW" sz="5400" u="sng">
                <a:latin typeface="Microsoft JhengHei"/>
                <a:ea typeface="Microsoft JhengHei"/>
                <a:cs typeface="Microsoft JhengHei"/>
                <a:sym typeface="Microsoft JhengHei"/>
              </a:rPr>
              <a:t>事 件 表 使 用 案 例</a:t>
            </a:r>
            <a:endParaRPr sz="5400"/>
          </a:p>
        </p:txBody>
      </p:sp>
      <p:graphicFrame>
        <p:nvGraphicFramePr>
          <p:cNvPr id="190" name="Google Shape;190;p8"/>
          <p:cNvGraphicFramePr/>
          <p:nvPr/>
        </p:nvGraphicFramePr>
        <p:xfrm>
          <a:off x="640644" y="1665442"/>
          <a:ext cx="3000000" cy="3000000"/>
        </p:xfrm>
        <a:graphic>
          <a:graphicData uri="http://schemas.openxmlformats.org/drawingml/2006/table">
            <a:tbl>
              <a:tblPr bandRow="1" firstRow="1">
                <a:noFill/>
                <a:tableStyleId>{462D7AE6-F140-4531-85A3-1C2C52AB537B}</a:tableStyleId>
              </a:tblPr>
              <a:tblGrid>
                <a:gridCol w="3931425"/>
                <a:gridCol w="3931425"/>
              </a:tblGrid>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事件名稱</a:t>
                      </a:r>
                      <a:endParaRPr sz="1800" u="none" cap="none" strike="noStrike"/>
                    </a:p>
                  </a:txBody>
                  <a:tcPr marT="45725" marB="45725" marR="91450" marL="91450" anchor="ctr">
                    <a:lnL cap="flat" cmpd="sng" w="12700">
                      <a:solidFill>
                        <a:schemeClr val="dk1"/>
                      </a:solidFill>
                      <a:prstDash val="solid"/>
                      <a:round/>
                      <a:headEnd len="sm" w="sm" type="none"/>
                      <a:tailEnd len="sm" w="sm" type="none"/>
                    </a:lnL>
                    <a:lnT cap="flat" cmpd="sng" w="12700">
                      <a:solidFill>
                        <a:schemeClr val="dk1"/>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使用案例</a:t>
                      </a:r>
                      <a:endParaRPr sz="1800" u="none" cap="none" strike="noStrike"/>
                    </a:p>
                  </a:txBody>
                  <a:tcPr marT="45725" marB="45725" marR="91450" marL="91450" anchor="ctr">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顧客+查詢/刪除+餐點</a:t>
                      </a:r>
                      <a:endParaRPr sz="18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點餐</a:t>
                      </a:r>
                      <a:endParaRPr sz="1800" u="none" cap="none" strike="noStrike"/>
                    </a:p>
                  </a:txBody>
                  <a:tcPr marT="45725" marB="45725" marR="91450" marL="91450" anchor="ctr">
                    <a:lnR cap="flat" cmpd="sng" w="12700">
                      <a:solidFill>
                        <a:schemeClr val="dk1"/>
                      </a:solidFill>
                      <a:prstDash val="solid"/>
                      <a:round/>
                      <a:headEnd len="sm" w="sm" type="none"/>
                      <a:tailEnd len="sm" w="sm" type="none"/>
                    </a:lnR>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顧客+紀錄+點餐資料</a:t>
                      </a:r>
                      <a:endParaRPr sz="1800" u="none" cap="none" strike="noStrike"/>
                    </a:p>
                  </a:txBody>
                  <a:tcPr marT="45725" marB="45725" marR="91450" marL="91450" anchor="ctr">
                    <a:lnL cap="flat" cmpd="sng" w="12700">
                      <a:solidFill>
                        <a:schemeClr val="dk1"/>
                      </a:solidFill>
                      <a:prstDash val="solid"/>
                      <a:round/>
                      <a:headEnd len="sm" w="sm" type="none"/>
                      <a:tailEnd len="sm" w="sm" type="none"/>
                    </a:lnL>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點餐</a:t>
                      </a:r>
                      <a:endParaRPr sz="1800" u="none" cap="none" strike="noStrike"/>
                    </a:p>
                  </a:txBody>
                  <a:tcPr marT="45725" marB="45725" marR="91450" marL="91450" anchor="ctr">
                    <a:lnR cap="flat" cmpd="sng" w="12700">
                      <a:solidFill>
                        <a:schemeClr val="dk1"/>
                      </a:solidFill>
                      <a:prstDash val="solid"/>
                      <a:round/>
                      <a:headEnd len="sm" w="sm" type="none"/>
                      <a:tailEnd len="sm" w="sm" type="none"/>
                    </a:lnR>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店員+製作+餐點</a:t>
                      </a:r>
                      <a:endParaRPr sz="1800" u="none" cap="none" strike="noStrike"/>
                    </a:p>
                  </a:txBody>
                  <a:tcPr marT="45725" marB="45725" marR="91450" marL="91450" anchor="ctr">
                    <a:lnL cap="flat" cmpd="sng" w="12700">
                      <a:solidFill>
                        <a:schemeClr val="dk1"/>
                      </a:solidFill>
                      <a:prstDash val="solid"/>
                      <a:round/>
                      <a:headEnd len="sm" w="sm" type="none"/>
                      <a:tailEnd len="sm" w="sm" type="none"/>
                    </a:lnL>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製作餐點</a:t>
                      </a:r>
                      <a:endParaRPr sz="1800" u="none" cap="none" strike="noStrike"/>
                    </a:p>
                  </a:txBody>
                  <a:tcPr marT="45725" marB="45725" marR="91450" marL="91450" anchor="ctr">
                    <a:lnR cap="flat" cmpd="sng" w="12700">
                      <a:solidFill>
                        <a:schemeClr val="dk1"/>
                      </a:solidFill>
                      <a:prstDash val="solid"/>
                      <a:round/>
                      <a:headEnd len="sm" w="sm" type="none"/>
                      <a:tailEnd len="sm" w="sm" type="none"/>
                    </a:lnR>
                    <a:lnB cap="flat" cmpd="sng" w="12700">
                      <a:solidFill>
                        <a:schemeClr val="lt1"/>
                      </a:solidFill>
                      <a:prstDash val="solid"/>
                      <a:round/>
                      <a:headEnd len="sm" w="sm" type="none"/>
                      <a:tailEnd len="sm" w="sm" type="none"/>
                    </a:lnB>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店員+遞送+餐點</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送餐</a:t>
                      </a:r>
                      <a:endParaRPr sz="18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lt1"/>
                      </a:solidFill>
                      <a:prstDash val="solid"/>
                      <a:round/>
                      <a:headEnd len="sm" w="sm" type="none"/>
                      <a:tailEnd len="sm" w="sm" type="none"/>
                    </a:lnB>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店員+結帳+金額</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結帳</a:t>
                      </a:r>
                      <a:endParaRPr sz="18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38100">
                      <a:solidFill>
                        <a:schemeClr val="lt1"/>
                      </a:solidFill>
                      <a:prstDash val="solid"/>
                      <a:round/>
                      <a:headEnd len="sm" w="sm" type="none"/>
                      <a:tailEnd len="sm" w="sm" type="none"/>
                    </a:lnT>
                    <a:lnB cap="flat" cmpd="sng" w="12700">
                      <a:solidFill>
                        <a:schemeClr val="lt1"/>
                      </a:solidFill>
                      <a:prstDash val="solid"/>
                      <a:round/>
                      <a:headEnd len="sm" w="sm" type="none"/>
                      <a:tailEnd len="sm" w="sm" type="none"/>
                    </a:lnB>
                  </a:tcPr>
                </a:tc>
              </a:tr>
              <a:tr h="636575">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老闆+核對+每日總計</a:t>
                      </a:r>
                      <a:endParaRPr sz="1800" u="none" cap="none" strike="noStrike"/>
                    </a:p>
                  </a:txBody>
                  <a:tcPr marT="45725" marB="45725" marR="91450" marL="91450" anchor="ctr">
                    <a:lnL cap="flat" cmpd="sng" w="12700">
                      <a:solidFill>
                        <a:schemeClr val="dk1"/>
                      </a:solidFill>
                      <a:prstDash val="solid"/>
                      <a:round/>
                      <a:headEnd len="sm" w="sm" type="none"/>
                      <a:tailEnd len="sm" w="sm" type="none"/>
                    </a:lnL>
                    <a:lnR cap="flat" cmpd="sng" w="12700">
                      <a:solidFill>
                        <a:schemeClr val="lt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dk1"/>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800"/>
                        <a:buFont typeface="Arial"/>
                        <a:buNone/>
                      </a:pPr>
                      <a:r>
                        <a:rPr lang="zh-TW" sz="1800" u="none" cap="none" strike="noStrike"/>
                        <a:t>分析記帳</a:t>
                      </a:r>
                      <a:endParaRPr sz="1800" u="none" cap="none" strike="noStrike"/>
                    </a:p>
                  </a:txBody>
                  <a:tcPr marT="45725" marB="45725" marR="91450" marL="91450" anchor="ctr">
                    <a:lnL cap="flat" cmpd="sng" w="12700">
                      <a:solidFill>
                        <a:schemeClr val="lt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lt1"/>
                      </a:solidFill>
                      <a:prstDash val="solid"/>
                      <a:round/>
                      <a:headEnd len="sm" w="sm" type="none"/>
                      <a:tailEnd len="sm" w="sm" type="none"/>
                    </a:lnT>
                    <a:lnB cap="flat" cmpd="sng" w="38100">
                      <a:solidFill>
                        <a:schemeClr val="dk1"/>
                      </a:solidFill>
                      <a:prstDash val="solid"/>
                      <a:round/>
                      <a:headEnd len="sm" w="sm" type="none"/>
                      <a:tailEnd len="sm" w="sm" type="none"/>
                    </a:lnB>
                  </a:tcPr>
                </a:tc>
              </a:tr>
            </a:tbl>
          </a:graphicData>
        </a:graphic>
      </p:graphicFrame>
      <p:sp>
        <p:nvSpPr>
          <p:cNvPr id="191" name="Google Shape;191;p8"/>
          <p:cNvSpPr/>
          <p:nvPr/>
        </p:nvSpPr>
        <p:spPr>
          <a:xfrm>
            <a:off x="75" y="0"/>
            <a:ext cx="9144000" cy="6858000"/>
          </a:xfrm>
          <a:prstGeom prst="frame">
            <a:avLst>
              <a:gd fmla="val 4689" name="adj1"/>
            </a:avLst>
          </a:prstGeom>
          <a:solidFill>
            <a:srgbClr val="FFD9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8"/>
          <p:cNvPicPr preferRelativeResize="0"/>
          <p:nvPr/>
        </p:nvPicPr>
        <p:blipFill rotWithShape="1">
          <a:blip r:embed="rId3">
            <a:alphaModFix/>
          </a:blip>
          <a:srcRect b="3512" l="55000" r="7398" t="6301"/>
          <a:stretch/>
        </p:blipFill>
        <p:spPr>
          <a:xfrm>
            <a:off x="6864025" y="0"/>
            <a:ext cx="1456100" cy="1878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3" presetSubtype="16">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ppt_w</p:attrName>
                                        </p:attrNameLst>
                                      </p:cBhvr>
                                      <p:tavLst>
                                        <p:tav fmla="" tm="0">
                                          <p:val>
                                            <p:strVal val="0"/>
                                          </p:val>
                                        </p:tav>
                                        <p:tav fmla="" tm="100000">
                                          <p:val>
                                            <p:strVal val="#ppt_w"/>
                                          </p:val>
                                        </p:tav>
                                      </p:tavLst>
                                    </p:anim>
                                    <p:anim calcmode="lin" valueType="num">
                                      <p:cBhvr additive="base">
                                        <p:cTn dur="1000"/>
                                        <p:tgtEl>
                                          <p:spTgt spid="19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佈景主題">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2022-10-16T10:39:39Z</dcterms:created>
  <dc:creator>USER</dc:creator>
</cp:coreProperties>
</file>